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1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2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3.xml" ContentType="application/vnd.openxmlformats-officedocument.presentationml.notesSlid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4.xml" ContentType="application/vnd.openxmlformats-officedocument.presentationml.notesSl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5.xml" ContentType="application/vnd.openxmlformats-officedocument.presentationml.notesSlide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22"/>
  </p:notesMasterIdLst>
  <p:sldIdLst>
    <p:sldId id="280" r:id="rId5"/>
    <p:sldId id="256" r:id="rId6"/>
    <p:sldId id="288" r:id="rId7"/>
    <p:sldId id="289" r:id="rId8"/>
    <p:sldId id="290" r:id="rId9"/>
    <p:sldId id="291" r:id="rId10"/>
    <p:sldId id="265" r:id="rId11"/>
    <p:sldId id="292" r:id="rId12"/>
    <p:sldId id="293" r:id="rId13"/>
    <p:sldId id="294" r:id="rId14"/>
    <p:sldId id="299" r:id="rId15"/>
    <p:sldId id="300" r:id="rId16"/>
    <p:sldId id="295" r:id="rId17"/>
    <p:sldId id="287" r:id="rId18"/>
    <p:sldId id="296" r:id="rId19"/>
    <p:sldId id="297" r:id="rId20"/>
    <p:sldId id="298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6E444E-72B3-7279-FDF7-6470FDB4CEA2}" name="Murray, Andrée-Anne" initials="MA" userId="S::andree-anne.murray@cegepsherbrooke.qc.ca::4a16ccb6-c8f6-419f-b8cd-d7436ec802a2" providerId="AD"/>
  <p188:author id="{64A51C7B-461F-1B7C-76A4-8375671B2EB1}" name="Dion, Sébastien" initials="DS" userId="S::sebastien.dion@cegepsherbrooke.qc.ca::96715139-c857-4750-a7f2-23178ff327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2C2"/>
    <a:srgbClr val="FFE5E5"/>
    <a:srgbClr val="F8B59C"/>
    <a:srgbClr val="FDEDE7"/>
    <a:srgbClr val="77C6C6"/>
    <a:srgbClr val="E7FEFE"/>
    <a:srgbClr val="AFE3E3"/>
    <a:srgbClr val="FFCFCE"/>
    <a:srgbClr val="3FA9A9"/>
    <a:srgbClr val="F27B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FEE49F-43E5-4E78-8927-51918893613D}" v="1" dt="2026-07-31T18:20:59.3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chetard-Aubus, Christel" userId="b80636cf-b527-46b3-997c-f89b578ca092" providerId="ADAL" clId="{5684F419-86D4-49B1-8768-082628D43FB0}"/>
    <pc:docChg chg="modSld">
      <pc:chgData name="Bouchetard-Aubus, Christel" userId="b80636cf-b527-46b3-997c-f89b578ca092" providerId="ADAL" clId="{5684F419-86D4-49B1-8768-082628D43FB0}" dt="2026-07-31T18:24:54.707" v="19" actId="1076"/>
      <pc:docMkLst>
        <pc:docMk/>
      </pc:docMkLst>
      <pc:sldChg chg="modSp mod">
        <pc:chgData name="Bouchetard-Aubus, Christel" userId="b80636cf-b527-46b3-997c-f89b578ca092" providerId="ADAL" clId="{5684F419-86D4-49B1-8768-082628D43FB0}" dt="2026-07-31T18:19:31.693" v="1" actId="1076"/>
        <pc:sldMkLst>
          <pc:docMk/>
          <pc:sldMk cId="1848694473" sldId="256"/>
        </pc:sldMkLst>
        <pc:picChg chg="mod">
          <ac:chgData name="Bouchetard-Aubus, Christel" userId="b80636cf-b527-46b3-997c-f89b578ca092" providerId="ADAL" clId="{5684F419-86D4-49B1-8768-082628D43FB0}" dt="2026-07-31T18:19:31.693" v="1" actId="1076"/>
          <ac:picMkLst>
            <pc:docMk/>
            <pc:sldMk cId="1848694473" sldId="256"/>
            <ac:picMk id="6" creationId="{88692FC9-FF90-1074-0A8C-B5E905CB85AA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4:06.220" v="13" actId="1076"/>
        <pc:sldMkLst>
          <pc:docMk/>
          <pc:sldMk cId="3739843456" sldId="265"/>
        </pc:sldMkLst>
        <pc:picChg chg="mod">
          <ac:chgData name="Bouchetard-Aubus, Christel" userId="b80636cf-b527-46b3-997c-f89b578ca092" providerId="ADAL" clId="{5684F419-86D4-49B1-8768-082628D43FB0}" dt="2026-07-31T18:24:06.220" v="13" actId="1076"/>
          <ac:picMkLst>
            <pc:docMk/>
            <pc:sldMk cId="3739843456" sldId="265"/>
            <ac:picMk id="6" creationId="{C5965C4C-1141-C65B-5FE7-6D46C787123E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9:27.026" v="0" actId="1076"/>
        <pc:sldMkLst>
          <pc:docMk/>
          <pc:sldMk cId="1442469698" sldId="280"/>
        </pc:sldMkLst>
        <pc:picChg chg="mod">
          <ac:chgData name="Bouchetard-Aubus, Christel" userId="b80636cf-b527-46b3-997c-f89b578ca092" providerId="ADAL" clId="{5684F419-86D4-49B1-8768-082628D43FB0}" dt="2026-07-31T18:19:27.026" v="0" actId="1076"/>
          <ac:picMkLst>
            <pc:docMk/>
            <pc:sldMk cId="1442469698" sldId="280"/>
            <ac:picMk id="7" creationId="{7803D37F-200C-07D2-1BF2-CC85F9DD2B95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9:34.956" v="2" actId="1076"/>
        <pc:sldMkLst>
          <pc:docMk/>
          <pc:sldMk cId="1648566527" sldId="288"/>
        </pc:sldMkLst>
        <pc:picChg chg="mod">
          <ac:chgData name="Bouchetard-Aubus, Christel" userId="b80636cf-b527-46b3-997c-f89b578ca092" providerId="ADAL" clId="{5684F419-86D4-49B1-8768-082628D43FB0}" dt="2026-07-31T18:19:34.956" v="2" actId="1076"/>
          <ac:picMkLst>
            <pc:docMk/>
            <pc:sldMk cId="1648566527" sldId="288"/>
            <ac:picMk id="2" creationId="{36140B79-D76D-D0AE-1770-567735EDBCE1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9:42.880" v="3" actId="1076"/>
        <pc:sldMkLst>
          <pc:docMk/>
          <pc:sldMk cId="1450463831" sldId="289"/>
        </pc:sldMkLst>
        <pc:picChg chg="mod">
          <ac:chgData name="Bouchetard-Aubus, Christel" userId="b80636cf-b527-46b3-997c-f89b578ca092" providerId="ADAL" clId="{5684F419-86D4-49B1-8768-082628D43FB0}" dt="2026-07-31T18:19:42.880" v="3" actId="1076"/>
          <ac:picMkLst>
            <pc:docMk/>
            <pc:sldMk cId="1450463831" sldId="289"/>
            <ac:picMk id="4" creationId="{6FE43415-00CB-03AB-C167-2E952B0F9C86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3:42.916" v="11" actId="207"/>
        <pc:sldMkLst>
          <pc:docMk/>
          <pc:sldMk cId="2416604862" sldId="290"/>
        </pc:sldMkLst>
        <pc:spChg chg="mod">
          <ac:chgData name="Bouchetard-Aubus, Christel" userId="b80636cf-b527-46b3-997c-f89b578ca092" providerId="ADAL" clId="{5684F419-86D4-49B1-8768-082628D43FB0}" dt="2026-07-31T18:23:18.589" v="10" actId="20577"/>
          <ac:spMkLst>
            <pc:docMk/>
            <pc:sldMk cId="2416604862" sldId="290"/>
            <ac:spMk id="15" creationId="{A40E53A4-B0D3-3BEA-DE38-65B85D1B5A6A}"/>
          </ac:spMkLst>
        </pc:spChg>
        <pc:spChg chg="mod">
          <ac:chgData name="Bouchetard-Aubus, Christel" userId="b80636cf-b527-46b3-997c-f89b578ca092" providerId="ADAL" clId="{5684F419-86D4-49B1-8768-082628D43FB0}" dt="2026-07-31T18:23:42.916" v="11" actId="207"/>
          <ac:spMkLst>
            <pc:docMk/>
            <pc:sldMk cId="2416604862" sldId="290"/>
            <ac:spMk id="22" creationId="{1F549B1B-BDBF-FB74-BD30-B65D6157E87D}"/>
          </ac:spMkLst>
        </pc:spChg>
        <pc:picChg chg="mod">
          <ac:chgData name="Bouchetard-Aubus, Christel" userId="b80636cf-b527-46b3-997c-f89b578ca092" providerId="ADAL" clId="{5684F419-86D4-49B1-8768-082628D43FB0}" dt="2026-07-31T18:19:46.958" v="4" actId="1076"/>
          <ac:picMkLst>
            <pc:docMk/>
            <pc:sldMk cId="2416604862" sldId="290"/>
            <ac:picMk id="2" creationId="{3537A84D-FEBC-312F-1223-846405A1E9EE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3:55.548" v="12" actId="1076"/>
        <pc:sldMkLst>
          <pc:docMk/>
          <pc:sldMk cId="3313287081" sldId="291"/>
        </pc:sldMkLst>
        <pc:picChg chg="mod">
          <ac:chgData name="Bouchetard-Aubus, Christel" userId="b80636cf-b527-46b3-997c-f89b578ca092" providerId="ADAL" clId="{5684F419-86D4-49B1-8768-082628D43FB0}" dt="2026-07-31T18:23:55.548" v="12" actId="1076"/>
          <ac:picMkLst>
            <pc:docMk/>
            <pc:sldMk cId="3313287081" sldId="291"/>
            <ac:picMk id="5" creationId="{F10E4BB2-D04C-6EF3-E34B-FFA8744441D6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4:13.435" v="14" actId="1076"/>
        <pc:sldMkLst>
          <pc:docMk/>
          <pc:sldMk cId="3963768223" sldId="292"/>
        </pc:sldMkLst>
        <pc:picChg chg="mod">
          <ac:chgData name="Bouchetard-Aubus, Christel" userId="b80636cf-b527-46b3-997c-f89b578ca092" providerId="ADAL" clId="{5684F419-86D4-49B1-8768-082628D43FB0}" dt="2026-07-31T18:24:13.435" v="14" actId="1076"/>
          <ac:picMkLst>
            <pc:docMk/>
            <pc:sldMk cId="3963768223" sldId="292"/>
            <ac:picMk id="2" creationId="{63BD5CA8-D391-EF25-B503-52CCF9173ECE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4:22.449" v="15" actId="1076"/>
        <pc:sldMkLst>
          <pc:docMk/>
          <pc:sldMk cId="256581764" sldId="293"/>
        </pc:sldMkLst>
        <pc:picChg chg="mod">
          <ac:chgData name="Bouchetard-Aubus, Christel" userId="b80636cf-b527-46b3-997c-f89b578ca092" providerId="ADAL" clId="{5684F419-86D4-49B1-8768-082628D43FB0}" dt="2026-07-31T18:24:22.449" v="15" actId="1076"/>
          <ac:picMkLst>
            <pc:docMk/>
            <pc:sldMk cId="256581764" sldId="293"/>
            <ac:picMk id="2" creationId="{91E8E864-DED2-33FE-7C7E-3E4CC8E445F2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4:29.725" v="16" actId="1076"/>
        <pc:sldMkLst>
          <pc:docMk/>
          <pc:sldMk cId="465139849" sldId="294"/>
        </pc:sldMkLst>
        <pc:picChg chg="mod">
          <ac:chgData name="Bouchetard-Aubus, Christel" userId="b80636cf-b527-46b3-997c-f89b578ca092" providerId="ADAL" clId="{5684F419-86D4-49B1-8768-082628D43FB0}" dt="2026-07-31T18:24:29.725" v="16" actId="1076"/>
          <ac:picMkLst>
            <pc:docMk/>
            <pc:sldMk cId="465139849" sldId="294"/>
            <ac:picMk id="8" creationId="{AD86E545-3B69-A936-7B4E-A591B0A4D955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4:49.219" v="18" actId="1076"/>
        <pc:sldMkLst>
          <pc:docMk/>
          <pc:sldMk cId="608637619" sldId="295"/>
        </pc:sldMkLst>
        <pc:picChg chg="mod">
          <ac:chgData name="Bouchetard-Aubus, Christel" userId="b80636cf-b527-46b3-997c-f89b578ca092" providerId="ADAL" clId="{5684F419-86D4-49B1-8768-082628D43FB0}" dt="2026-07-31T18:24:49.219" v="18" actId="1076"/>
          <ac:picMkLst>
            <pc:docMk/>
            <pc:sldMk cId="608637619" sldId="295"/>
            <ac:picMk id="7" creationId="{B6633466-5D95-6FFA-BBCB-9595F3E30EBF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4:35.568" v="17" actId="1076"/>
        <pc:sldMkLst>
          <pc:docMk/>
          <pc:sldMk cId="1044317798" sldId="299"/>
        </pc:sldMkLst>
        <pc:picChg chg="mod">
          <ac:chgData name="Bouchetard-Aubus, Christel" userId="b80636cf-b527-46b3-997c-f89b578ca092" providerId="ADAL" clId="{5684F419-86D4-49B1-8768-082628D43FB0}" dt="2026-07-31T18:24:35.568" v="17" actId="1076"/>
          <ac:picMkLst>
            <pc:docMk/>
            <pc:sldMk cId="1044317798" sldId="299"/>
            <ac:picMk id="2" creationId="{398CEB5E-535C-DC24-42B5-89C58F6EAA4A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24:54.707" v="19" actId="1076"/>
        <pc:sldMkLst>
          <pc:docMk/>
          <pc:sldMk cId="1494084524" sldId="300"/>
        </pc:sldMkLst>
        <pc:picChg chg="mod">
          <ac:chgData name="Bouchetard-Aubus, Christel" userId="b80636cf-b527-46b3-997c-f89b578ca092" providerId="ADAL" clId="{5684F419-86D4-49B1-8768-082628D43FB0}" dt="2026-07-31T18:24:54.707" v="19" actId="1076"/>
          <ac:picMkLst>
            <pc:docMk/>
            <pc:sldMk cId="1494084524" sldId="300"/>
            <ac:picMk id="2" creationId="{59255D07-FF59-282A-E18A-252743F8517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A1577-187A-42F0-A067-0646F0A92FC9}" type="datetimeFigureOut">
              <a:rPr lang="fr-CA" smtClean="0"/>
              <a:t>2026-07-31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A0E1E-8849-4892-8878-4FEC66FAF05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00995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3363D-2FDA-E705-D9EB-4F5525D16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8BC0E88-70B0-AA29-13FD-D2ECC68C1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0DD15C7-A7DB-AFAD-8018-B47D471D7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A01888-900C-B603-D938-9C7D6598F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352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05D62-D4D2-2EB1-C825-3A711A3F5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FA7762-5C47-1498-E8FC-DBDFF7922C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093C90C-0417-E414-B91F-188F4AC34F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E9F798-D02D-6033-2C92-F3D0458C6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633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EE166-A43A-CD3C-4772-C1381E479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B012FE-7631-5C69-3FA9-81D614EB8A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3FA7EB-F9FE-D6EA-06AF-0D381B12A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CA3EAB-A02F-B6EE-602C-587742F92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690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FDB50-EEB9-33B2-ABD4-4A7B2C7E3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0DEAE78-C9F8-2454-B799-C19EAD668E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19D85AB-5E5E-360A-B5F8-23A6A4326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EBDCA4-90C6-93A5-48E5-04B60AABC6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930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8C18D-FBCC-DBA5-21F0-65F89D6F9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9E7363A-F242-E4C1-6F06-28DA45A9C1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B02217B-B09E-4EA7-EA0D-48465373A7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3DE0E26-3DC2-C2CD-C9F4-5F340515B4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434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FF74D-D055-027A-98FA-3FA8F4E17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EF1985-08AD-2E2A-A0A7-42F4C0DB1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936B7D-C130-5438-94E4-FD4A5638A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998C4-F406-4B6C-A06F-5EF45DC7B59F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F8722C-182A-AA2B-CC2D-2AE18379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98D5E6-7B5E-C7ED-8671-3B9DADBD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5201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3F28ED-EA46-BAD6-A97A-7A0D1F4F3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BCD53FE-EF96-45BB-62D9-34A82F988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613292-803D-C03C-BA7F-DACABD46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2967-6977-4D5D-A6BB-D765FC280096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B0ED42-24A0-FD6F-315A-8027CC541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33A053-F9FB-ED4B-4090-35F74DEF4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72245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2F3F80A-864F-57F1-5A17-EDB166CE4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DE69C51-A690-3255-E82C-1D46DEBBA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000A0F-8C7F-8C93-53A4-472C626C1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10A0-26E1-4B9D-A017-BF31ECFEFB71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E5065F-3C35-08E9-9B24-1031E10D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22A49D-F5AA-29C3-5FB9-F6D4DEC6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3520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7B25D-E2CB-711E-C3C3-0405ECA5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53D179-7952-B2B6-0D58-B4A2E986B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6396A1-F5C4-54CA-4FD2-48B3D3A2F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130D-101A-4160-953D-F0D28F7E3333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533297-CB1F-F3D0-7ADF-D5B2832F9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A85F25-6B06-869D-4ED0-496826B4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098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DDFD50-EA1C-49DF-0B7A-92D5BD094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86433A-D107-F1FE-A850-B96792DBF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753E76-3940-814B-40D0-DACCE350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F5B93-F9DE-4EEB-A90C-98616F8DF484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B6B20D-1371-1A13-AA83-9AC0F684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1A1683-E19A-BF91-53B8-6C3C184A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7314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AD6E10-4D1F-34EB-7391-75E840AF5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1FB623-3C37-41C5-BE80-D17E869BF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7744C3-E1A8-C122-0A77-8C58E91A7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A6D100-3E4F-AD03-0126-1EB695EC5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4209B-95B2-444D-A3B2-924AAE538349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08704C-764C-22F9-AEA2-016D7DE7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D23ED3-C89A-4190-6714-8E96C6240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91838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A194E-D1F1-65F4-DCE8-C731F835B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E3A18B-C07F-F008-E5A5-59B9921E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F94540-6A23-95BA-3786-EBD21719C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271B098-BC7C-0F55-7C89-D0121A6AC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D57603A-DEAD-0041-A4BC-21BB41B0F4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8B91A6-8097-AE4F-2BE7-6422B3CB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C093-85A8-4543-9064-531468FEE13B}" type="datetime1">
              <a:rPr lang="fr-CA" smtClean="0"/>
              <a:t>2026-07-31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C3530EE-320F-3C76-4447-58F9E5C9F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FA01736-90A3-CEFF-4C5D-29D45E50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3825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F39A8B-564F-1806-D91C-114E383A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8B854D-CCBC-5773-53B9-8B6F37C3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A418-EBAC-43E3-A21D-64D2E1C17C5F}" type="datetime1">
              <a:rPr lang="fr-CA" smtClean="0"/>
              <a:t>2026-07-31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350609-E556-7D75-1063-DAE38851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C022EA-7650-6EC9-6194-3C62022EB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9274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FFFA2FF-B18F-022C-E168-7C35956F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C86C-64CB-4A08-BE48-1D7353677D31}" type="datetime1">
              <a:rPr lang="fr-CA" smtClean="0"/>
              <a:t>2026-07-31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C7E1E76-2000-474A-276D-7B6C4D667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473E7A-279F-B734-069B-46ADB2C4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0998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19C78-2F4E-72D2-E75F-BB5E136E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9227D-ECF9-F863-8180-1B62863DD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BA7AF9-1CF1-C402-2E8D-CA000B6A3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108C31-EED5-61A1-C63F-E29F951E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B5E9-0DBA-4BD4-93E8-4E1567CCED49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7E6E60-15A5-2A1C-6EF3-8DCF55F6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80E0D71-6A79-4DAE-EDD0-6B3000BD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107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41AE62-C19D-8539-67C5-E1E20E6FD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CB0713A-B9DD-7F53-2375-E1B106B610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06D00D-24A5-CDE1-61B3-371C68595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BDFD9D6-B426-F25E-7B7B-07321DAA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63918-F9B4-40CE-9042-D0136A9B14F8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98FCB4-09ED-E2F5-C786-3CBC666BE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D37232-4CFA-71F5-80D4-BF1E1E1F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7142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D928A5C-AA6F-9554-F031-1A7DFF5D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BAB8A2-5A74-3890-FF28-B52B68BFB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615685-E0DD-1F98-C0A3-B0BD27418E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8FBF8-265A-4064-9325-B1418127AE67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A80A47-24F0-451F-FDA6-F616CDA1A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F030FC-7EC4-76FF-3100-AF987D995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809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svg"/><Relationship Id="rId18" Type="http://schemas.openxmlformats.org/officeDocument/2006/relationships/image" Target="../media/image7.sv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.svg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audio" Target="../media/media1.mp3"/><Relationship Id="rId19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microsoft.com/office/2007/relationships/media" Target="../media/media1.mp3"/><Relationship Id="rId1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notesSlide" Target="../notesSlides/notesSlide4.xml"/><Relationship Id="rId18" Type="http://schemas.openxmlformats.org/officeDocument/2006/relationships/image" Target="../media/image54.svg"/><Relationship Id="rId3" Type="http://schemas.microsoft.com/office/2007/relationships/media" Target="../media/media10.mp3"/><Relationship Id="rId21" Type="http://schemas.openxmlformats.org/officeDocument/2006/relationships/image" Target="../media/image57.svg"/><Relationship Id="rId7" Type="http://schemas.openxmlformats.org/officeDocument/2006/relationships/tags" Target="../tags/tag86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37.svg"/><Relationship Id="rId2" Type="http://schemas.openxmlformats.org/officeDocument/2006/relationships/tags" Target="../tags/tag83.xml"/><Relationship Id="rId16" Type="http://schemas.openxmlformats.org/officeDocument/2006/relationships/image" Target="../media/image48.svg"/><Relationship Id="rId20" Type="http://schemas.openxmlformats.org/officeDocument/2006/relationships/image" Target="../media/image56.svg"/><Relationship Id="rId1" Type="http://schemas.openxmlformats.org/officeDocument/2006/relationships/tags" Target="../tags/tag82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5" Type="http://schemas.openxmlformats.org/officeDocument/2006/relationships/tags" Target="../tags/tag84.xml"/><Relationship Id="rId15" Type="http://schemas.openxmlformats.org/officeDocument/2006/relationships/image" Target="../media/image36.svg"/><Relationship Id="rId10" Type="http://schemas.openxmlformats.org/officeDocument/2006/relationships/tags" Target="../tags/tag89.xml"/><Relationship Id="rId19" Type="http://schemas.openxmlformats.org/officeDocument/2006/relationships/image" Target="../media/image55.svg"/><Relationship Id="rId4" Type="http://schemas.openxmlformats.org/officeDocument/2006/relationships/audio" Target="../media/media10.mp3"/><Relationship Id="rId9" Type="http://schemas.openxmlformats.org/officeDocument/2006/relationships/tags" Target="../tags/tag88.xml"/><Relationship Id="rId14" Type="http://schemas.openxmlformats.org/officeDocument/2006/relationships/image" Target="../media/image47.svg"/><Relationship Id="rId2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notesSlide" Target="../notesSlides/notesSlide5.xml"/><Relationship Id="rId18" Type="http://schemas.openxmlformats.org/officeDocument/2006/relationships/image" Target="../media/image37.svg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48.svg"/><Relationship Id="rId2" Type="http://schemas.openxmlformats.org/officeDocument/2006/relationships/tags" Target="../tags/tag92.xml"/><Relationship Id="rId16" Type="http://schemas.openxmlformats.org/officeDocument/2006/relationships/image" Target="../media/image36.svg"/><Relationship Id="rId20" Type="http://schemas.openxmlformats.org/officeDocument/2006/relationships/image" Target="../media/image8.png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audio" Target="../media/media11.mp3"/><Relationship Id="rId5" Type="http://schemas.openxmlformats.org/officeDocument/2006/relationships/tags" Target="../tags/tag95.xml"/><Relationship Id="rId15" Type="http://schemas.openxmlformats.org/officeDocument/2006/relationships/image" Target="../media/image59.svg"/><Relationship Id="rId10" Type="http://schemas.microsoft.com/office/2007/relationships/media" Target="../media/media11.mp3"/><Relationship Id="rId19" Type="http://schemas.openxmlformats.org/officeDocument/2006/relationships/image" Target="../media/image60.svg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5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02.xml"/><Relationship Id="rId7" Type="http://schemas.openxmlformats.org/officeDocument/2006/relationships/audio" Target="../media/media12.mp3"/><Relationship Id="rId12" Type="http://schemas.openxmlformats.org/officeDocument/2006/relationships/image" Target="../media/image8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microsoft.com/office/2007/relationships/media" Target="../media/media12.mp3"/><Relationship Id="rId11" Type="http://schemas.openxmlformats.org/officeDocument/2006/relationships/image" Target="../media/image63.svg"/><Relationship Id="rId5" Type="http://schemas.openxmlformats.org/officeDocument/2006/relationships/tags" Target="../tags/tag104.xml"/><Relationship Id="rId10" Type="http://schemas.openxmlformats.org/officeDocument/2006/relationships/image" Target="../media/image62.svg"/><Relationship Id="rId4" Type="http://schemas.openxmlformats.org/officeDocument/2006/relationships/tags" Target="../tags/tag103.xml"/><Relationship Id="rId9" Type="http://schemas.openxmlformats.org/officeDocument/2006/relationships/image" Target="../media/image6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07.xml"/><Relationship Id="rId7" Type="http://schemas.openxmlformats.org/officeDocument/2006/relationships/audio" Target="../media/media13.mp3"/><Relationship Id="rId12" Type="http://schemas.openxmlformats.org/officeDocument/2006/relationships/image" Target="../media/image8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microsoft.com/office/2007/relationships/media" Target="../media/media13.mp3"/><Relationship Id="rId11" Type="http://schemas.openxmlformats.org/officeDocument/2006/relationships/image" Target="../media/image66.svg"/><Relationship Id="rId5" Type="http://schemas.openxmlformats.org/officeDocument/2006/relationships/tags" Target="../tags/tag109.xml"/><Relationship Id="rId10" Type="http://schemas.openxmlformats.org/officeDocument/2006/relationships/image" Target="../media/image65.svg"/><Relationship Id="rId4" Type="http://schemas.openxmlformats.org/officeDocument/2006/relationships/tags" Target="../tags/tag108.xml"/><Relationship Id="rId9" Type="http://schemas.openxmlformats.org/officeDocument/2006/relationships/image" Target="../media/image6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image" Target="../media/image68.svg"/><Relationship Id="rId18" Type="http://schemas.openxmlformats.org/officeDocument/2006/relationships/image" Target="../media/image20.svg"/><Relationship Id="rId3" Type="http://schemas.openxmlformats.org/officeDocument/2006/relationships/tags" Target="../tags/tag112.xml"/><Relationship Id="rId21" Type="http://schemas.openxmlformats.org/officeDocument/2006/relationships/image" Target="../media/image71.svg"/><Relationship Id="rId7" Type="http://schemas.openxmlformats.org/officeDocument/2006/relationships/tags" Target="../tags/tag116.xml"/><Relationship Id="rId12" Type="http://schemas.openxmlformats.org/officeDocument/2006/relationships/image" Target="../media/image67.png"/><Relationship Id="rId17" Type="http://schemas.openxmlformats.org/officeDocument/2006/relationships/image" Target="../media/image19.svg"/><Relationship Id="rId2" Type="http://schemas.openxmlformats.org/officeDocument/2006/relationships/tags" Target="../tags/tag111.xml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14.xml"/><Relationship Id="rId15" Type="http://schemas.openxmlformats.org/officeDocument/2006/relationships/image" Target="../media/image69.svg"/><Relationship Id="rId23" Type="http://schemas.openxmlformats.org/officeDocument/2006/relationships/image" Target="../media/image24.svg"/><Relationship Id="rId10" Type="http://schemas.openxmlformats.org/officeDocument/2006/relationships/tags" Target="../tags/tag119.xml"/><Relationship Id="rId19" Type="http://schemas.openxmlformats.org/officeDocument/2006/relationships/image" Target="../media/image70.svg"/><Relationship Id="rId4" Type="http://schemas.openxmlformats.org/officeDocument/2006/relationships/tags" Target="../tags/tag113.xml"/><Relationship Id="rId9" Type="http://schemas.openxmlformats.org/officeDocument/2006/relationships/tags" Target="../tags/tag118.xml"/><Relationship Id="rId14" Type="http://schemas.openxmlformats.org/officeDocument/2006/relationships/image" Target="../media/image16.svg"/><Relationship Id="rId22" Type="http://schemas.openxmlformats.org/officeDocument/2006/relationships/image" Target="../media/image7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27.xml"/><Relationship Id="rId13" Type="http://schemas.openxmlformats.org/officeDocument/2006/relationships/image" Target="../media/image68.svg"/><Relationship Id="rId18" Type="http://schemas.openxmlformats.org/officeDocument/2006/relationships/image" Target="../media/image75.svg"/><Relationship Id="rId3" Type="http://schemas.openxmlformats.org/officeDocument/2006/relationships/tags" Target="../tags/tag122.xml"/><Relationship Id="rId21" Type="http://schemas.openxmlformats.org/officeDocument/2006/relationships/image" Target="../media/image78.svg"/><Relationship Id="rId7" Type="http://schemas.openxmlformats.org/officeDocument/2006/relationships/tags" Target="../tags/tag126.xml"/><Relationship Id="rId12" Type="http://schemas.openxmlformats.org/officeDocument/2006/relationships/image" Target="../media/image67.png"/><Relationship Id="rId17" Type="http://schemas.openxmlformats.org/officeDocument/2006/relationships/image" Target="../media/image43.svg"/><Relationship Id="rId2" Type="http://schemas.openxmlformats.org/officeDocument/2006/relationships/tags" Target="../tags/tag121.xml"/><Relationship Id="rId16" Type="http://schemas.openxmlformats.org/officeDocument/2006/relationships/image" Target="../media/image74.svg"/><Relationship Id="rId20" Type="http://schemas.openxmlformats.org/officeDocument/2006/relationships/image" Target="../media/image77.svg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24.xml"/><Relationship Id="rId15" Type="http://schemas.openxmlformats.org/officeDocument/2006/relationships/image" Target="../media/image17.svg"/><Relationship Id="rId23" Type="http://schemas.openxmlformats.org/officeDocument/2006/relationships/image" Target="../media/image80.svg"/><Relationship Id="rId10" Type="http://schemas.openxmlformats.org/officeDocument/2006/relationships/tags" Target="../tags/tag129.xml"/><Relationship Id="rId19" Type="http://schemas.openxmlformats.org/officeDocument/2006/relationships/image" Target="../media/image76.svg"/><Relationship Id="rId4" Type="http://schemas.openxmlformats.org/officeDocument/2006/relationships/tags" Target="../tags/tag123.xml"/><Relationship Id="rId9" Type="http://schemas.openxmlformats.org/officeDocument/2006/relationships/tags" Target="../tags/tag128.xml"/><Relationship Id="rId14" Type="http://schemas.openxmlformats.org/officeDocument/2006/relationships/image" Target="../media/image73.svg"/><Relationship Id="rId22" Type="http://schemas.openxmlformats.org/officeDocument/2006/relationships/image" Target="../media/image7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13" Type="http://schemas.openxmlformats.org/officeDocument/2006/relationships/image" Target="../media/image81.svg"/><Relationship Id="rId18" Type="http://schemas.openxmlformats.org/officeDocument/2006/relationships/image" Target="../media/image84.svg"/><Relationship Id="rId3" Type="http://schemas.openxmlformats.org/officeDocument/2006/relationships/tags" Target="../tags/tag132.xml"/><Relationship Id="rId21" Type="http://schemas.openxmlformats.org/officeDocument/2006/relationships/image" Target="../media/image87.svg"/><Relationship Id="rId7" Type="http://schemas.openxmlformats.org/officeDocument/2006/relationships/tags" Target="../tags/tag136.xml"/><Relationship Id="rId12" Type="http://schemas.openxmlformats.org/officeDocument/2006/relationships/image" Target="../media/image67.png"/><Relationship Id="rId17" Type="http://schemas.openxmlformats.org/officeDocument/2006/relationships/image" Target="../media/image83.svg"/><Relationship Id="rId2" Type="http://schemas.openxmlformats.org/officeDocument/2006/relationships/tags" Target="../tags/tag131.xml"/><Relationship Id="rId16" Type="http://schemas.openxmlformats.org/officeDocument/2006/relationships/image" Target="../media/image82.svg"/><Relationship Id="rId20" Type="http://schemas.openxmlformats.org/officeDocument/2006/relationships/image" Target="../media/image86.svg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34.xml"/><Relationship Id="rId15" Type="http://schemas.openxmlformats.org/officeDocument/2006/relationships/image" Target="../media/image12.svg"/><Relationship Id="rId23" Type="http://schemas.openxmlformats.org/officeDocument/2006/relationships/image" Target="../media/image89.svg"/><Relationship Id="rId10" Type="http://schemas.openxmlformats.org/officeDocument/2006/relationships/tags" Target="../tags/tag139.xml"/><Relationship Id="rId19" Type="http://schemas.openxmlformats.org/officeDocument/2006/relationships/image" Target="../media/image85.svg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image" Target="../media/image54.svg"/><Relationship Id="rId22" Type="http://schemas.openxmlformats.org/officeDocument/2006/relationships/image" Target="../media/image8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slideLayout" Target="../slideLayouts/slideLayout2.xml"/><Relationship Id="rId26" Type="http://schemas.openxmlformats.org/officeDocument/2006/relationships/image" Target="../media/image8.png"/><Relationship Id="rId3" Type="http://schemas.openxmlformats.org/officeDocument/2006/relationships/audio" Target="../media/media2.mp3"/><Relationship Id="rId21" Type="http://schemas.openxmlformats.org/officeDocument/2006/relationships/image" Target="../media/image11.svg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image" Target="../media/image15.svg"/><Relationship Id="rId2" Type="http://schemas.microsoft.com/office/2007/relationships/media" Target="../media/media2.mp3"/><Relationship Id="rId16" Type="http://schemas.openxmlformats.org/officeDocument/2006/relationships/tags" Target="../tags/tag22.xml"/><Relationship Id="rId20" Type="http://schemas.openxmlformats.org/officeDocument/2006/relationships/image" Target="../media/image10.svg"/><Relationship Id="rId1" Type="http://schemas.openxmlformats.org/officeDocument/2006/relationships/tags" Target="../tags/tag9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image" Target="../media/image14.svg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image" Target="../media/image13.svg"/><Relationship Id="rId10" Type="http://schemas.openxmlformats.org/officeDocument/2006/relationships/tags" Target="../tags/tag16.xml"/><Relationship Id="rId19" Type="http://schemas.openxmlformats.org/officeDocument/2006/relationships/image" Target="../media/image9.svg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18" Type="http://schemas.openxmlformats.org/officeDocument/2006/relationships/image" Target="../media/image18.svg"/><Relationship Id="rId26" Type="http://schemas.openxmlformats.org/officeDocument/2006/relationships/hyperlink" Target="https://www.worldcat.org/" TargetMode="External"/><Relationship Id="rId3" Type="http://schemas.microsoft.com/office/2007/relationships/media" Target="../media/media3.mp3"/><Relationship Id="rId21" Type="http://schemas.openxmlformats.org/officeDocument/2006/relationships/image" Target="../media/image21.svg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openxmlformats.org/officeDocument/2006/relationships/image" Target="../media/image17.svg"/><Relationship Id="rId25" Type="http://schemas.openxmlformats.org/officeDocument/2006/relationships/image" Target="../media/image24.svg"/><Relationship Id="rId33" Type="http://schemas.openxmlformats.org/officeDocument/2006/relationships/image" Target="../media/image8.png"/><Relationship Id="rId2" Type="http://schemas.openxmlformats.org/officeDocument/2006/relationships/tags" Target="../tags/tag25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29" Type="http://schemas.openxmlformats.org/officeDocument/2006/relationships/hyperlink" Target="https://www.erudit.org/fr/" TargetMode="External"/><Relationship Id="rId1" Type="http://schemas.openxmlformats.org/officeDocument/2006/relationships/tags" Target="../tags/tag24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24" Type="http://schemas.openxmlformats.org/officeDocument/2006/relationships/image" Target="../media/image23.svg"/><Relationship Id="rId32" Type="http://schemas.openxmlformats.org/officeDocument/2006/relationships/image" Target="../media/image27.svg"/><Relationship Id="rId5" Type="http://schemas.openxmlformats.org/officeDocument/2006/relationships/tags" Target="../tags/tag26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3.svg"/><Relationship Id="rId28" Type="http://schemas.openxmlformats.org/officeDocument/2006/relationships/hyperlink" Target="https://catalogue.bnf.fr/index.do" TargetMode="External"/><Relationship Id="rId10" Type="http://schemas.openxmlformats.org/officeDocument/2006/relationships/tags" Target="../tags/tag31.xml"/><Relationship Id="rId19" Type="http://schemas.openxmlformats.org/officeDocument/2006/relationships/image" Target="../media/image19.svg"/><Relationship Id="rId31" Type="http://schemas.openxmlformats.org/officeDocument/2006/relationships/image" Target="../media/image26.svg"/><Relationship Id="rId4" Type="http://schemas.openxmlformats.org/officeDocument/2006/relationships/audio" Target="../media/media3.mp3"/><Relationship Id="rId9" Type="http://schemas.openxmlformats.org/officeDocument/2006/relationships/tags" Target="../tags/tag30.xml"/><Relationship Id="rId14" Type="http://schemas.openxmlformats.org/officeDocument/2006/relationships/tags" Target="../tags/tag35.xml"/><Relationship Id="rId22" Type="http://schemas.openxmlformats.org/officeDocument/2006/relationships/image" Target="../media/image22.svg"/><Relationship Id="rId27" Type="http://schemas.openxmlformats.org/officeDocument/2006/relationships/hyperlink" Target="https://www.sudoc.abes.fr/cbs/" TargetMode="External"/><Relationship Id="rId30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hyperlink" Target="http://www.doctrinal.fr/" TargetMode="External"/><Relationship Id="rId18" Type="http://schemas.openxmlformats.org/officeDocument/2006/relationships/hyperlink" Target="https://www.aeaweb.org/econlit/" TargetMode="External"/><Relationship Id="rId3" Type="http://schemas.openxmlformats.org/officeDocument/2006/relationships/tags" Target="../tags/tag38.xml"/><Relationship Id="rId21" Type="http://schemas.openxmlformats.org/officeDocument/2006/relationships/image" Target="../media/image29.svg"/><Relationship Id="rId7" Type="http://schemas.openxmlformats.org/officeDocument/2006/relationships/slideLayout" Target="../slideLayouts/slideLayout2.xml"/><Relationship Id="rId12" Type="http://schemas.openxmlformats.org/officeDocument/2006/relationships/hyperlink" Target="https://www.lexisnexis.fr/" TargetMode="External"/><Relationship Id="rId17" Type="http://schemas.openxmlformats.org/officeDocument/2006/relationships/hyperlink" Target="https://www.cairn.info/" TargetMode="External"/><Relationship Id="rId25" Type="http://schemas.openxmlformats.org/officeDocument/2006/relationships/image" Target="../media/image8.png"/><Relationship Id="rId2" Type="http://schemas.openxmlformats.org/officeDocument/2006/relationships/tags" Target="../tags/tag37.xml"/><Relationship Id="rId16" Type="http://schemas.openxmlformats.org/officeDocument/2006/relationships/hyperlink" Target="https://www.theses.fr/" TargetMode="External"/><Relationship Id="rId20" Type="http://schemas.openxmlformats.org/officeDocument/2006/relationships/hyperlink" Target="https://bib.cnrs.fr/" TargetMode="External"/><Relationship Id="rId1" Type="http://schemas.openxmlformats.org/officeDocument/2006/relationships/tags" Target="../tags/tag36.xml"/><Relationship Id="rId6" Type="http://schemas.openxmlformats.org/officeDocument/2006/relationships/audio" Target="../media/media4.mp3"/><Relationship Id="rId11" Type="http://schemas.openxmlformats.org/officeDocument/2006/relationships/hyperlink" Target="https://clarivate.com/academia-government/scientific-and-academic-research/research-discovery-and-referencing/web-of-science/" TargetMode="External"/><Relationship Id="rId24" Type="http://schemas.openxmlformats.org/officeDocument/2006/relationships/image" Target="../media/image1.svg"/><Relationship Id="rId5" Type="http://schemas.microsoft.com/office/2007/relationships/media" Target="../media/media4.mp3"/><Relationship Id="rId15" Type="http://schemas.openxmlformats.org/officeDocument/2006/relationships/hyperlink" Target="https://arxiv.org/" TargetMode="External"/><Relationship Id="rId23" Type="http://schemas.openxmlformats.org/officeDocument/2006/relationships/image" Target="../media/image25.svg"/><Relationship Id="rId10" Type="http://schemas.openxmlformats.org/officeDocument/2006/relationships/hyperlink" Target="https://doaj.org/" TargetMode="External"/><Relationship Id="rId19" Type="http://schemas.openxmlformats.org/officeDocument/2006/relationships/hyperlink" Target="https://www.persee.fr/" TargetMode="External"/><Relationship Id="rId4" Type="http://schemas.openxmlformats.org/officeDocument/2006/relationships/tags" Target="../tags/tag39.xml"/><Relationship Id="rId9" Type="http://schemas.openxmlformats.org/officeDocument/2006/relationships/hyperlink" Target="https://www.jstor.org/" TargetMode="External"/><Relationship Id="rId14" Type="http://schemas.openxmlformats.org/officeDocument/2006/relationships/hyperlink" Target="https://www.ebsco.com/" TargetMode="External"/><Relationship Id="rId22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hyperlink" Target="https://books.google.com/" TargetMode="External"/><Relationship Id="rId18" Type="http://schemas.openxmlformats.org/officeDocument/2006/relationships/image" Target="../media/image27.svg"/><Relationship Id="rId3" Type="http://schemas.openxmlformats.org/officeDocument/2006/relationships/tags" Target="../tags/tag42.xml"/><Relationship Id="rId21" Type="http://schemas.openxmlformats.org/officeDocument/2006/relationships/image" Target="../media/image32.svg"/><Relationship Id="rId7" Type="http://schemas.microsoft.com/office/2007/relationships/media" Target="../media/media5.mp3"/><Relationship Id="rId12" Type="http://schemas.openxmlformats.org/officeDocument/2006/relationships/hyperlink" Target="https://isidore.science/" TargetMode="External"/><Relationship Id="rId17" Type="http://schemas.openxmlformats.org/officeDocument/2006/relationships/image" Target="../media/image29.svg"/><Relationship Id="rId2" Type="http://schemas.openxmlformats.org/officeDocument/2006/relationships/tags" Target="../tags/tag41.xml"/><Relationship Id="rId16" Type="http://schemas.openxmlformats.org/officeDocument/2006/relationships/hyperlink" Target="https://uel.unisciel.fr/uel/co/Uel.html" TargetMode="External"/><Relationship Id="rId20" Type="http://schemas.openxmlformats.org/officeDocument/2006/relationships/image" Target="../media/image31.sv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hyperlink" Target="https://www.chimie-sup.fr/moteur-recherche/index.html" TargetMode="External"/><Relationship Id="rId5" Type="http://schemas.openxmlformats.org/officeDocument/2006/relationships/tags" Target="../tags/tag44.xml"/><Relationship Id="rId15" Type="http://schemas.openxmlformats.org/officeDocument/2006/relationships/hyperlink" Target="https://shs.cairn.info/" TargetMode="External"/><Relationship Id="rId23" Type="http://schemas.openxmlformats.org/officeDocument/2006/relationships/image" Target="../media/image8.png"/><Relationship Id="rId10" Type="http://schemas.openxmlformats.org/officeDocument/2006/relationships/hyperlink" Target="https://recherche-collection-search.bac-lac.gc.ca/eng/Help/theses" TargetMode="External"/><Relationship Id="rId19" Type="http://schemas.openxmlformats.org/officeDocument/2006/relationships/image" Target="../media/image30.svg"/><Relationship Id="rId4" Type="http://schemas.openxmlformats.org/officeDocument/2006/relationships/tags" Target="../tags/tag43.xml"/><Relationship Id="rId9" Type="http://schemas.openxmlformats.org/officeDocument/2006/relationships/slideLayout" Target="../slideLayouts/slideLayout2.xml"/><Relationship Id="rId14" Type="http://schemas.openxmlformats.org/officeDocument/2006/relationships/hyperlink" Target="https://fr.wikipedia.org/wiki/Wikip%C3%A9dia:Accueil_principal" TargetMode="External"/><Relationship Id="rId22" Type="http://schemas.openxmlformats.org/officeDocument/2006/relationships/image" Target="../media/image3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image" Target="../media/image10.svg"/><Relationship Id="rId3" Type="http://schemas.openxmlformats.org/officeDocument/2006/relationships/tags" Target="../tags/tag48.xml"/><Relationship Id="rId7" Type="http://schemas.openxmlformats.org/officeDocument/2006/relationships/tags" Target="../tags/tag50.xml"/><Relationship Id="rId12" Type="http://schemas.openxmlformats.org/officeDocument/2006/relationships/image" Target="../media/image35.svg"/><Relationship Id="rId17" Type="http://schemas.openxmlformats.org/officeDocument/2006/relationships/image" Target="../media/image8.png"/><Relationship Id="rId2" Type="http://schemas.openxmlformats.org/officeDocument/2006/relationships/tags" Target="../tags/tag47.xml"/><Relationship Id="rId16" Type="http://schemas.openxmlformats.org/officeDocument/2006/relationships/image" Target="../media/image38.svg"/><Relationship Id="rId1" Type="http://schemas.openxmlformats.org/officeDocument/2006/relationships/tags" Target="../tags/tag46.xml"/><Relationship Id="rId6" Type="http://schemas.openxmlformats.org/officeDocument/2006/relationships/audio" Target="../media/media6.mp3"/><Relationship Id="rId11" Type="http://schemas.openxmlformats.org/officeDocument/2006/relationships/image" Target="../media/image34.svg"/><Relationship Id="rId5" Type="http://schemas.microsoft.com/office/2007/relationships/media" Target="../media/media6.mp3"/><Relationship Id="rId15" Type="http://schemas.openxmlformats.org/officeDocument/2006/relationships/image" Target="../media/image37.sv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9.xml"/><Relationship Id="rId9" Type="http://schemas.openxmlformats.org/officeDocument/2006/relationships/tags" Target="../tags/tag52.xml"/><Relationship Id="rId14" Type="http://schemas.openxmlformats.org/officeDocument/2006/relationships/image" Target="../media/image3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tags" Target="../tags/tag63.xml"/><Relationship Id="rId18" Type="http://schemas.openxmlformats.org/officeDocument/2006/relationships/tags" Target="../tags/tag68.xml"/><Relationship Id="rId26" Type="http://schemas.openxmlformats.org/officeDocument/2006/relationships/image" Target="../media/image44.svg"/><Relationship Id="rId3" Type="http://schemas.openxmlformats.org/officeDocument/2006/relationships/tags" Target="../tags/tag55.xml"/><Relationship Id="rId21" Type="http://schemas.openxmlformats.org/officeDocument/2006/relationships/image" Target="../media/image39.svg"/><Relationship Id="rId7" Type="http://schemas.openxmlformats.org/officeDocument/2006/relationships/tags" Target="../tags/tag59.xml"/><Relationship Id="rId12" Type="http://schemas.openxmlformats.org/officeDocument/2006/relationships/audio" Target="../media/media7.mp3"/><Relationship Id="rId17" Type="http://schemas.openxmlformats.org/officeDocument/2006/relationships/tags" Target="../tags/tag67.xml"/><Relationship Id="rId25" Type="http://schemas.openxmlformats.org/officeDocument/2006/relationships/image" Target="../media/image43.svg"/><Relationship Id="rId2" Type="http://schemas.openxmlformats.org/officeDocument/2006/relationships/tags" Target="../tags/tag54.xml"/><Relationship Id="rId16" Type="http://schemas.openxmlformats.org/officeDocument/2006/relationships/tags" Target="../tags/tag66.xml"/><Relationship Id="rId20" Type="http://schemas.openxmlformats.org/officeDocument/2006/relationships/notesSlide" Target="../notesSlides/notesSlide1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microsoft.com/office/2007/relationships/media" Target="../media/media7.mp3"/><Relationship Id="rId24" Type="http://schemas.openxmlformats.org/officeDocument/2006/relationships/image" Target="../media/image42.svg"/><Relationship Id="rId5" Type="http://schemas.openxmlformats.org/officeDocument/2006/relationships/tags" Target="../tags/tag57.xml"/><Relationship Id="rId15" Type="http://schemas.openxmlformats.org/officeDocument/2006/relationships/tags" Target="../tags/tag65.xml"/><Relationship Id="rId23" Type="http://schemas.openxmlformats.org/officeDocument/2006/relationships/image" Target="../media/image41.svg"/><Relationship Id="rId28" Type="http://schemas.openxmlformats.org/officeDocument/2006/relationships/image" Target="../media/image8.png"/><Relationship Id="rId10" Type="http://schemas.openxmlformats.org/officeDocument/2006/relationships/tags" Target="../tags/tag62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tags" Target="../tags/tag64.xml"/><Relationship Id="rId22" Type="http://schemas.openxmlformats.org/officeDocument/2006/relationships/image" Target="../media/image40.svg"/><Relationship Id="rId27" Type="http://schemas.openxmlformats.org/officeDocument/2006/relationships/image" Target="../media/image4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1.xml"/><Relationship Id="rId7" Type="http://schemas.openxmlformats.org/officeDocument/2006/relationships/audio" Target="../media/media8.mp3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microsoft.com/office/2007/relationships/media" Target="../media/media8.mp3"/><Relationship Id="rId11" Type="http://schemas.openxmlformats.org/officeDocument/2006/relationships/image" Target="../media/image8.png"/><Relationship Id="rId5" Type="http://schemas.openxmlformats.org/officeDocument/2006/relationships/tags" Target="../tags/tag73.xml"/><Relationship Id="rId10" Type="http://schemas.openxmlformats.org/officeDocument/2006/relationships/image" Target="../media/image39.svg"/><Relationship Id="rId4" Type="http://schemas.openxmlformats.org/officeDocument/2006/relationships/tags" Target="../tags/tag72.xml"/><Relationship Id="rId9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openxmlformats.org/officeDocument/2006/relationships/image" Target="../media/image46.svg"/><Relationship Id="rId18" Type="http://schemas.openxmlformats.org/officeDocument/2006/relationships/image" Target="../media/image50.svg"/><Relationship Id="rId3" Type="http://schemas.openxmlformats.org/officeDocument/2006/relationships/tags" Target="../tags/tag76.xml"/><Relationship Id="rId21" Type="http://schemas.openxmlformats.org/officeDocument/2006/relationships/image" Target="../media/image52.svg"/><Relationship Id="rId7" Type="http://schemas.microsoft.com/office/2007/relationships/media" Target="../media/media9.mp3"/><Relationship Id="rId12" Type="http://schemas.openxmlformats.org/officeDocument/2006/relationships/notesSlide" Target="../notesSlides/notesSlide3.xml"/><Relationship Id="rId17" Type="http://schemas.openxmlformats.org/officeDocument/2006/relationships/image" Target="../media/image49.svg"/><Relationship Id="rId2" Type="http://schemas.openxmlformats.org/officeDocument/2006/relationships/tags" Target="../tags/tag75.xml"/><Relationship Id="rId16" Type="http://schemas.openxmlformats.org/officeDocument/2006/relationships/image" Target="../media/image48.svg"/><Relationship Id="rId20" Type="http://schemas.openxmlformats.org/officeDocument/2006/relationships/image" Target="../media/image51.svg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78.xml"/><Relationship Id="rId15" Type="http://schemas.openxmlformats.org/officeDocument/2006/relationships/image" Target="../media/image36.svg"/><Relationship Id="rId23" Type="http://schemas.openxmlformats.org/officeDocument/2006/relationships/image" Target="../media/image8.png"/><Relationship Id="rId10" Type="http://schemas.openxmlformats.org/officeDocument/2006/relationships/tags" Target="../tags/tag81.xml"/><Relationship Id="rId19" Type="http://schemas.openxmlformats.org/officeDocument/2006/relationships/image" Target="../media/image9.svg"/><Relationship Id="rId4" Type="http://schemas.openxmlformats.org/officeDocument/2006/relationships/tags" Target="../tags/tag77.xml"/><Relationship Id="rId9" Type="http://schemas.openxmlformats.org/officeDocument/2006/relationships/tags" Target="../tags/tag80.xml"/><Relationship Id="rId14" Type="http://schemas.openxmlformats.org/officeDocument/2006/relationships/image" Target="../media/image47.svg"/><Relationship Id="rId22" Type="http://schemas.openxmlformats.org/officeDocument/2006/relationships/image" Target="../media/image5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F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que 8">
            <a:extLst>
              <a:ext uri="{FF2B5EF4-FFF2-40B4-BE49-F238E27FC236}">
                <a16:creationId xmlns:a16="http://schemas.microsoft.com/office/drawing/2014/main" id="{B4E5FF7B-ABE6-D547-0928-FAF6F9AD2B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800000" flipV="1">
            <a:off x="9888000" y="2153843"/>
            <a:ext cx="2304000" cy="23040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83046373-835E-0A9E-100E-1D80CD01CC2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83527" y="4554000"/>
            <a:ext cx="2304000" cy="2304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8419593E-2121-228B-034C-92FADEE9CA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7495455" y="4554000"/>
            <a:ext cx="2304000" cy="2304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DDF62313-43EB-C4B7-E7CA-38D8552760F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6200000" flipV="1">
            <a:off x="-3064" y="1700909"/>
            <a:ext cx="1620000" cy="162000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23FB16F3-DE4B-1EAF-98F8-BE8DA4B7C9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V="1">
            <a:off x="1691871" y="0"/>
            <a:ext cx="1620000" cy="16200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5DC5D7B6-B39D-8016-797F-8B51901B2C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0" y="0"/>
            <a:ext cx="1621410" cy="162141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82A62F-EDF7-6CBC-74B7-9E6680C5E1BB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1291578" y="365627"/>
            <a:ext cx="10566118" cy="6374669"/>
          </a:xfrm>
        </p:spPr>
        <p:txBody>
          <a:bodyPr>
            <a:noAutofit/>
          </a:bodyPr>
          <a:lstStyle/>
          <a:p>
            <a:r>
              <a:rPr lang="fr-CA" sz="9000">
                <a:solidFill>
                  <a:schemeClr val="accent2"/>
                </a:solidFill>
                <a:latin typeface="Prompt Black"/>
                <a:cs typeface="Prompt Black"/>
              </a:rPr>
              <a:t>Recherche documentaire : </a:t>
            </a:r>
            <a:br>
              <a:rPr lang="fr-CA" sz="9000">
                <a:solidFill>
                  <a:schemeClr val="accent2"/>
                </a:solidFill>
                <a:latin typeface="Prompt Black"/>
                <a:cs typeface="Prompt Black"/>
              </a:rPr>
            </a:br>
            <a:r>
              <a:rPr lang="fr-CA" sz="9000">
                <a:solidFill>
                  <a:schemeClr val="accent2"/>
                </a:solidFill>
                <a:latin typeface="Prompt Black"/>
                <a:cs typeface="Prompt Black"/>
              </a:rPr>
              <a:t>théorie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2FADA627-9C40-667D-30E8-7F3F9B870B2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996330" y="5251569"/>
            <a:ext cx="2089658" cy="900000"/>
          </a:xfrm>
          <a:prstGeom prst="rect">
            <a:avLst/>
          </a:prstGeom>
        </p:spPr>
      </p:pic>
      <p:pic>
        <p:nvPicPr>
          <p:cNvPr id="7" name="3 recherche documentaire theorie_01_mus">
            <a:hlinkClick r:id="" action="ppaction://media"/>
            <a:extLst>
              <a:ext uri="{FF2B5EF4-FFF2-40B4-BE49-F238E27FC236}">
                <a16:creationId xmlns:a16="http://schemas.microsoft.com/office/drawing/2014/main" id="{7803D37F-200C-07D2-1BF2-CC85F9DD2B95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35248" y="1085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6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000">
        <p:fade/>
      </p:transition>
    </mc:Choice>
    <mc:Fallback xmlns="">
      <p:transition spd="med"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47A3B0-DB05-4551-1392-267B8DCEF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3">
            <a:extLst>
              <a:ext uri="{FF2B5EF4-FFF2-40B4-BE49-F238E27FC236}">
                <a16:creationId xmlns:a16="http://schemas.microsoft.com/office/drawing/2014/main" id="{A9B846D4-28B6-03C9-1836-3962B76A7A3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22838" y="198286"/>
            <a:ext cx="11277600" cy="1020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recherche documentaire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8662C4F-D55D-E836-7ACA-D570E122E4DE}"/>
              </a:ext>
            </a:extLst>
          </p:cNvPr>
          <p:cNvGrpSpPr/>
          <p:nvPr/>
        </p:nvGrpSpPr>
        <p:grpSpPr>
          <a:xfrm>
            <a:off x="160157" y="178387"/>
            <a:ext cx="936000" cy="936000"/>
            <a:chOff x="160157" y="153000"/>
            <a:chExt cx="936000" cy="936000"/>
          </a:xfrm>
        </p:grpSpPr>
        <p:pic>
          <p:nvPicPr>
            <p:cNvPr id="6" name="Graphique 5">
              <a:extLst>
                <a:ext uri="{FF2B5EF4-FFF2-40B4-BE49-F238E27FC236}">
                  <a16:creationId xmlns:a16="http://schemas.microsoft.com/office/drawing/2014/main" id="{6A74860E-9F7B-5855-65EC-CD2448A119CC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60157" y="153000"/>
              <a:ext cx="936000" cy="936000"/>
            </a:xfrm>
            <a:prstGeom prst="rect">
              <a:avLst/>
            </a:prstGeom>
          </p:spPr>
        </p:pic>
        <p:sp>
          <p:nvSpPr>
            <p:cNvPr id="12" name="Sous-titre 4">
              <a:extLst>
                <a:ext uri="{FF2B5EF4-FFF2-40B4-BE49-F238E27FC236}">
                  <a16:creationId xmlns:a16="http://schemas.microsoft.com/office/drawing/2014/main" id="{BE04F977-11F7-7626-FD3E-015397C42BCB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332198" y="322507"/>
              <a:ext cx="591918" cy="5969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fr-CA" sz="45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Prompt Black" panose="00000A00000000000000" pitchFamily="2" charset="-34"/>
                  <a:ea typeface="+mn-ea"/>
                  <a:cs typeface="Prompt Black" panose="00000A00000000000000" pitchFamily="2" charset="-34"/>
                </a:rPr>
                <a:t>2</a:t>
              </a:r>
            </a:p>
          </p:txBody>
        </p:sp>
      </p:grpSp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B2BEE4ED-1697-FD02-EB86-A9192A60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412733"/>
            <a:ext cx="54268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5B6B579C-8209-0978-14C8-E982B5FCEF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3681" y="1538448"/>
            <a:ext cx="897232" cy="216000"/>
          </a:xfrm>
          <a:prstGeom prst="rect">
            <a:avLst/>
          </a:prstGeom>
        </p:spPr>
      </p:pic>
      <p:pic>
        <p:nvPicPr>
          <p:cNvPr id="20" name="Graphique 19">
            <a:extLst>
              <a:ext uri="{FF2B5EF4-FFF2-40B4-BE49-F238E27FC236}">
                <a16:creationId xmlns:a16="http://schemas.microsoft.com/office/drawing/2014/main" id="{5B01601D-2DF6-8062-40CD-8B4ADD0EE9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3681" y="3683829"/>
            <a:ext cx="897232" cy="216000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0300BA5F-8D78-5A2E-2A5C-A327CA706F0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15723" y="1498913"/>
            <a:ext cx="8342651" cy="44095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Éviter les mots vides de sens</a:t>
            </a:r>
            <a:r>
              <a:rPr lang="fr-CA" sz="200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comme </a:t>
            </a:r>
            <a:r>
              <a:rPr lang="fr-CA" sz="2000" i="1">
                <a:solidFill>
                  <a:schemeClr val="bg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le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, </a:t>
            </a:r>
            <a:r>
              <a:rPr lang="fr-CA" sz="2000" i="1">
                <a:solidFill>
                  <a:schemeClr val="bg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l</a:t>
            </a:r>
            <a:r>
              <a:rPr lang="fr-CA" sz="2000" i="1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a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, </a:t>
            </a:r>
            <a:r>
              <a:rPr lang="fr-CA" sz="2000" i="1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les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, </a:t>
            </a:r>
            <a:r>
              <a:rPr lang="fr-CA" sz="2000" i="1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des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, </a:t>
            </a:r>
            <a:r>
              <a:rPr lang="fr-CA" sz="2000" i="1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de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, </a:t>
            </a:r>
            <a:r>
              <a:rPr lang="fr-CA" sz="2000" i="1">
                <a:solidFill>
                  <a:schemeClr val="bg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d</a:t>
            </a:r>
            <a:r>
              <a:rPr lang="fr-CA" sz="2000" i="1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u</a:t>
            </a:r>
            <a:endParaRPr lang="fr-CA" sz="2000">
              <a:solidFill>
                <a:schemeClr val="tx2"/>
              </a:solidFill>
              <a:effectLst/>
              <a:latin typeface="Prompt" panose="00000500000000000000" pitchFamily="2" charset="-34"/>
              <a:ea typeface="Times New Roman" panose="02020603050405020304" pitchFamily="18" charset="0"/>
              <a:cs typeface="Prompt" panose="00000500000000000000" pitchFamily="2" charset="-34"/>
            </a:endParaRP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endParaRPr lang="fr-CA" sz="2000">
              <a:solidFill>
                <a:schemeClr val="tx2"/>
              </a:solidFill>
              <a:effectLst/>
              <a:latin typeface="Prompt" panose="00000500000000000000" pitchFamily="2" charset="-34"/>
              <a:ea typeface="Times New Roman" panose="02020603050405020304" pitchFamily="18" charset="0"/>
              <a:cs typeface="Prompt" panose="00000500000000000000" pitchFamily="2" charset="-34"/>
            </a:endParaRP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fr-CA" sz="2000" b="1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Choisir des </a:t>
            </a:r>
            <a:r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mots clairs</a:t>
            </a:r>
            <a:endParaRPr lang="fr-CA" sz="2000" b="1">
              <a:solidFill>
                <a:schemeClr val="tx2"/>
              </a:solidFill>
              <a:effectLst/>
              <a:latin typeface="Prompt" panose="00000500000000000000" pitchFamily="2" charset="-34"/>
              <a:ea typeface="Times New Roman" panose="02020603050405020304" pitchFamily="18" charset="0"/>
              <a:cs typeface="Prompt" panose="00000500000000000000" pitchFamily="2" charset="-34"/>
            </a:endParaRPr>
          </a:p>
          <a:p>
            <a:pPr marL="457200" lvl="1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fr-CA" sz="2000">
                <a:solidFill>
                  <a:schemeClr val="tx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Ex. : 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véganisme Québec, revendication végane, acte politique végan, évolution véganisme</a:t>
            </a:r>
            <a:endParaRPr lang="fr-CA" sz="2000">
              <a:solidFill>
                <a:schemeClr val="tx2"/>
              </a:solidFill>
              <a:latin typeface="Prompt" panose="00000500000000000000" pitchFamily="2" charset="-34"/>
              <a:ea typeface="Times New Roman" panose="02020603050405020304" pitchFamily="18" charset="0"/>
              <a:cs typeface="Prompt" panose="00000500000000000000" pitchFamily="2" charset="-34"/>
            </a:endParaRPr>
          </a:p>
          <a:p>
            <a:pPr marL="457200" lvl="1" indent="0">
              <a:lnSpc>
                <a:spcPct val="107000"/>
              </a:lnSpc>
              <a:spcBef>
                <a:spcPts val="200"/>
              </a:spcBef>
              <a:buNone/>
            </a:pPr>
            <a:endParaRPr lang="fr-CA" sz="2000">
              <a:solidFill>
                <a:schemeClr val="tx2"/>
              </a:solidFill>
              <a:effectLst/>
              <a:latin typeface="Prompt" panose="00000500000000000000" pitchFamily="2" charset="-34"/>
              <a:ea typeface="Times New Roman" panose="02020603050405020304" pitchFamily="18" charset="0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b="1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Employer des </a:t>
            </a:r>
            <a:r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guillemets</a:t>
            </a:r>
            <a:r>
              <a:rPr lang="fr-CA" sz="2000" b="1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 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pour chercher </a:t>
            </a:r>
            <a:r>
              <a:rPr lang="fr-CA" sz="2000">
                <a:solidFill>
                  <a:schemeClr val="tx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une 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expression exacte</a:t>
            </a:r>
            <a:endParaRPr lang="fr-CA" sz="2000">
              <a:solidFill>
                <a:schemeClr val="tx2"/>
              </a:solidFill>
              <a:latin typeface="Prompt" panose="00000500000000000000" pitchFamily="2" charset="-34"/>
              <a:ea typeface="Times New Roman" panose="02020603050405020304" pitchFamily="18" charset="0"/>
              <a:cs typeface="Prompt" panose="00000500000000000000" pitchFamily="2" charset="-34"/>
            </a:endParaRPr>
          </a:p>
          <a:p>
            <a:pPr marL="0" indent="0">
              <a:buNone/>
            </a:pPr>
            <a:endParaRPr lang="fr-CA" sz="2000">
              <a:solidFill>
                <a:schemeClr val="tx2"/>
              </a:solidFill>
              <a:effectLst/>
              <a:latin typeface="Prompt" panose="00000500000000000000" pitchFamily="2" charset="-34"/>
              <a:ea typeface="Times New Roman" panose="02020603050405020304" pitchFamily="18" charset="0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b="1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Essayer des synonymes</a:t>
            </a:r>
          </a:p>
          <a:p>
            <a:pPr marL="457200" lvl="1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Ex.</a:t>
            </a:r>
            <a:r>
              <a:rPr lang="fr-CA" sz="2000">
                <a:solidFill>
                  <a:schemeClr val="tx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 : pour des recherches sur le 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véganisme, essayer les synonymes </a:t>
            </a:r>
            <a:r>
              <a:rPr lang="fr-CA" sz="2000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frugivore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, </a:t>
            </a:r>
            <a:r>
              <a:rPr lang="fr-CA" sz="2000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herbivore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, </a:t>
            </a:r>
            <a:r>
              <a:rPr lang="fr-CA" sz="2000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macrobiote</a:t>
            </a:r>
            <a:r>
              <a:rPr lang="fr-CA" sz="2000">
                <a:solidFill>
                  <a:schemeClr val="tx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, </a:t>
            </a:r>
            <a:r>
              <a:rPr lang="fr-CA" sz="2000">
                <a:solidFill>
                  <a:schemeClr val="bg2"/>
                </a:solidFill>
                <a:effectLst/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phytophage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FC8B4515-D3F9-66D0-8339-440C0BFA12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53681" y="2232890"/>
            <a:ext cx="897232" cy="216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7C8CD8D7-9DA8-9C3C-6395-D21EC63A26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3681" y="4468109"/>
            <a:ext cx="897232" cy="21600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2919AFD-688F-A071-A23A-8AB8EEF04B10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9111639" y="3287829"/>
            <a:ext cx="4130472" cy="792000"/>
            <a:chOff x="4671602" y="5634656"/>
            <a:chExt cx="563246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C15423B2-24C9-9C0E-0A16-610F94920951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702847B8-D59E-9279-51A4-5E6939C4CF32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456876CA-B506-7D8E-A73E-81DF208868B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FCAE1891-7676-FDD5-1AD2-0D5EF8243345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28E57778-E202-7AA4-FC36-68747F4D2E26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</p:grpSp>
      <p:pic>
        <p:nvPicPr>
          <p:cNvPr id="8" name="3 recherche documentaire theorie_10">
            <a:hlinkClick r:id="" action="ppaction://media"/>
            <a:extLst>
              <a:ext uri="{FF2B5EF4-FFF2-40B4-BE49-F238E27FC236}">
                <a16:creationId xmlns:a16="http://schemas.microsoft.com/office/drawing/2014/main" id="{AD86E545-3B69-A936-7B4E-A591B0A4D95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555002" y="27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3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1000">
        <p:fade/>
      </p:transition>
    </mc:Choice>
    <mc:Fallback xmlns="">
      <p:transition spd="med" advTm="4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357A18-082C-01C8-C0D5-93ACCC98B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que 49">
            <a:extLst>
              <a:ext uri="{FF2B5EF4-FFF2-40B4-BE49-F238E27FC236}">
                <a16:creationId xmlns:a16="http://schemas.microsoft.com/office/drawing/2014/main" id="{90A580D1-13A8-3AE6-EC1C-D729C2DA2A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239250" y="3905250"/>
            <a:ext cx="2952748" cy="2952748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51B8290C-8D25-8BDE-3EB7-75935E07B96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6200000">
            <a:off x="231477" y="250387"/>
            <a:ext cx="792000" cy="792000"/>
          </a:xfrm>
          <a:prstGeom prst="rect">
            <a:avLst/>
          </a:prstGeom>
        </p:spPr>
      </p:pic>
      <p:sp>
        <p:nvSpPr>
          <p:cNvPr id="3" name="Titre 3">
            <a:extLst>
              <a:ext uri="{FF2B5EF4-FFF2-40B4-BE49-F238E27FC236}">
                <a16:creationId xmlns:a16="http://schemas.microsoft.com/office/drawing/2014/main" id="{5479F708-0E81-38AA-6D56-9813258A0D5F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122838" y="198286"/>
            <a:ext cx="11277600" cy="1020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vérification des sources</a:t>
            </a:r>
          </a:p>
        </p:txBody>
      </p:sp>
      <p:sp>
        <p:nvSpPr>
          <p:cNvPr id="12" name="Sous-titre 4">
            <a:extLst>
              <a:ext uri="{FF2B5EF4-FFF2-40B4-BE49-F238E27FC236}">
                <a16:creationId xmlns:a16="http://schemas.microsoft.com/office/drawing/2014/main" id="{D2AAF549-966D-F0F4-805B-EC0222BDBC5C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32198" y="347894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3</a:t>
            </a:r>
          </a:p>
        </p:txBody>
      </p:sp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C28EB894-E9D2-894C-2155-D5B09535C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412733"/>
            <a:ext cx="54268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26FC9A75-FAC6-D43C-B35B-2CACFFDBA8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752837" y="1696086"/>
            <a:ext cx="747693" cy="180000"/>
          </a:xfrm>
          <a:prstGeom prst="rect">
            <a:avLst/>
          </a:prstGeom>
        </p:spPr>
      </p:pic>
      <p:pic>
        <p:nvPicPr>
          <p:cNvPr id="20" name="Graphique 19">
            <a:extLst>
              <a:ext uri="{FF2B5EF4-FFF2-40B4-BE49-F238E27FC236}">
                <a16:creationId xmlns:a16="http://schemas.microsoft.com/office/drawing/2014/main" id="{91AE2BA1-B65C-2869-7F95-2F00729356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752837" y="3945978"/>
            <a:ext cx="747693" cy="1800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DF634A3-A0E0-9D89-302D-6D0C23A98F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5400000">
            <a:off x="752837" y="2821032"/>
            <a:ext cx="747693" cy="180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57BC440D-2D41-C41B-0F82-B9595BC42E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752837" y="5070924"/>
            <a:ext cx="747693" cy="18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0B673CFE-FB4A-8C1D-EF97-B92F99D9FF8B}"/>
              </a:ext>
            </a:extLst>
          </p:cNvPr>
          <p:cNvSpPr txBox="1"/>
          <p:nvPr/>
        </p:nvSpPr>
        <p:spPr>
          <a:xfrm>
            <a:off x="1286799" y="1468793"/>
            <a:ext cx="98543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CA" sz="1800">
                <a:latin typeface="Prompt" panose="00000500000000000000" pitchFamily="2" charset="-34"/>
                <a:cs typeface="Prompt" panose="00000500000000000000" pitchFamily="2" charset="-34"/>
              </a:rPr>
              <a:t>L’</a:t>
            </a:r>
            <a:r>
              <a:rPr lang="fr-CA" sz="1800" err="1">
                <a:latin typeface="Prompt" panose="00000500000000000000" pitchFamily="2" charset="-34"/>
                <a:cs typeface="Prompt" panose="00000500000000000000" pitchFamily="2" charset="-34"/>
              </a:rPr>
              <a:t>auteur.e</a:t>
            </a:r>
            <a:r>
              <a:rPr lang="fr-CA" sz="1800">
                <a:latin typeface="Prompt" panose="00000500000000000000" pitchFamily="2" charset="-34"/>
                <a:cs typeface="Prompt" panose="00000500000000000000" pitchFamily="2" charset="-34"/>
              </a:rPr>
              <a:t> de l’étude, du livre ou de l’article est-il/elle </a:t>
            </a:r>
            <a:r>
              <a:rPr lang="fr-CA" sz="1800" b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fiable</a:t>
            </a:r>
            <a:r>
              <a:rPr lang="fr-CA" sz="1800">
                <a:latin typeface="Prompt" panose="00000500000000000000" pitchFamily="2" charset="-34"/>
                <a:cs typeface="Prompt" panose="00000500000000000000" pitchFamily="2" charset="-34"/>
              </a:rPr>
              <a:t>? Quelles sont ses </a:t>
            </a:r>
            <a:r>
              <a:rPr lang="fr-CA" sz="1800" b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autres publications</a:t>
            </a:r>
            <a:r>
              <a:rPr lang="fr-CA" sz="1800">
                <a:latin typeface="Prompt" panose="00000500000000000000" pitchFamily="2" charset="-34"/>
                <a:cs typeface="Prompt" panose="00000500000000000000" pitchFamily="2" charset="-34"/>
              </a:rPr>
              <a:t>? Est-ce </a:t>
            </a:r>
            <a:r>
              <a:rPr lang="fr-CA" sz="1800" err="1">
                <a:latin typeface="Prompt" panose="00000500000000000000" pitchFamily="2" charset="-34"/>
                <a:cs typeface="Prompt" panose="00000500000000000000" pitchFamily="2" charset="-34"/>
              </a:rPr>
              <a:t>un·e</a:t>
            </a:r>
            <a:r>
              <a:rPr lang="fr-CA" sz="1800">
                <a:latin typeface="Prompt" panose="00000500000000000000" pitchFamily="2" charset="-34"/>
                <a:cs typeface="Prompt" panose="00000500000000000000" pitchFamily="2" charset="-34"/>
              </a:rPr>
              <a:t> scientifique </a:t>
            </a:r>
            <a:r>
              <a:rPr lang="fr-CA" sz="1800" err="1">
                <a:latin typeface="Prompt" panose="00000500000000000000" pitchFamily="2" charset="-34"/>
                <a:cs typeface="Prompt" panose="00000500000000000000" pitchFamily="2" charset="-34"/>
              </a:rPr>
              <a:t>diplômé.e</a:t>
            </a:r>
            <a:r>
              <a:rPr lang="fr-CA" sz="1800">
                <a:latin typeface="Prompt" panose="00000500000000000000" pitchFamily="2" charset="-34"/>
                <a:cs typeface="Prompt" panose="00000500000000000000" pitchFamily="2" charset="-34"/>
              </a:rPr>
              <a:t> et </a:t>
            </a:r>
            <a:r>
              <a:rPr lang="fr-CA" sz="1800" b="1" err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reconnu</a:t>
            </a:r>
            <a:r>
              <a:rPr lang="fr-CA" b="1" err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·</a:t>
            </a:r>
            <a:r>
              <a:rPr lang="fr-CA" sz="1800" b="1" err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</a:t>
            </a:r>
            <a:r>
              <a:rPr lang="fr-CA" sz="1800" b="1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fr-CA" sz="1800">
                <a:latin typeface="Prompt" panose="00000500000000000000" pitchFamily="2" charset="-34"/>
                <a:cs typeface="Prompt" panose="00000500000000000000" pitchFamily="2" charset="-34"/>
              </a:rPr>
              <a:t>par la profession?</a:t>
            </a:r>
            <a:endParaRPr lang="en-US" sz="180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7" name="Graphique 26">
            <a:extLst>
              <a:ext uri="{FF2B5EF4-FFF2-40B4-BE49-F238E27FC236}">
                <a16:creationId xmlns:a16="http://schemas.microsoft.com/office/drawing/2014/main" id="{166603D2-CB5F-F5E3-8797-6C17062C46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>
            <a:off x="752837" y="6195868"/>
            <a:ext cx="747693" cy="180000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08489D77-EB85-D9A2-E5D3-DF6CBDE6483A}"/>
              </a:ext>
            </a:extLst>
          </p:cNvPr>
          <p:cNvSpPr txBox="1"/>
          <p:nvPr/>
        </p:nvSpPr>
        <p:spPr>
          <a:xfrm>
            <a:off x="1286798" y="2612104"/>
            <a:ext cx="9224961" cy="597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L’</a:t>
            </a:r>
            <a:r>
              <a:rPr lang="fr-CA" sz="1800" kern="1200" err="1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auteur.e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se réclame-t-il/elle d’une branche </a:t>
            </a:r>
            <a:r>
              <a:rPr lang="fr-CA" sz="1800" b="1" kern="1200">
                <a:solidFill>
                  <a:schemeClr val="bg1"/>
                </a:solidFill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complotiste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? L’a-t-on déjà accusé de « </a:t>
            </a:r>
            <a:r>
              <a:rPr lang="fr-CA" sz="1800" b="1" kern="1200">
                <a:solidFill>
                  <a:schemeClr val="bg1"/>
                </a:solidFill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fake news</a:t>
            </a:r>
            <a:r>
              <a:rPr lang="fr-CA" b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 </a:t>
            </a:r>
            <a:r>
              <a:rPr lang="fr-CA">
                <a:latin typeface="Prompt" panose="00000500000000000000" pitchFamily="2" charset="-34"/>
                <a:cs typeface="Prompt" panose="00000500000000000000" pitchFamily="2" charset="-34"/>
              </a:rPr>
              <a:t>»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?</a:t>
            </a:r>
            <a:endParaRPr lang="en-US" sz="1800" kern="1200"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BB91160-B5F2-3016-10FA-2FBFCB792C93}"/>
              </a:ext>
            </a:extLst>
          </p:cNvPr>
          <p:cNvSpPr txBox="1"/>
          <p:nvPr/>
        </p:nvSpPr>
        <p:spPr>
          <a:xfrm>
            <a:off x="1286799" y="3737050"/>
            <a:ext cx="10286076" cy="597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L’avis de l’</a:t>
            </a:r>
            <a:r>
              <a:rPr lang="fr-CA" sz="1800" kern="1200" err="1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auteur.e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est-il </a:t>
            </a:r>
            <a:r>
              <a:rPr lang="fr-CA" sz="1800" b="1" kern="1200">
                <a:solidFill>
                  <a:schemeClr val="bg1"/>
                </a:solidFill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objectif ou subjectif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? Cherche-t-il/elle à persuader ou à convaincre? Est-ce </a:t>
            </a:r>
            <a:r>
              <a:rPr lang="fr-CA" sz="1800" kern="1200" err="1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un.e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</a:t>
            </a:r>
            <a:r>
              <a:rPr lang="fr-CA" sz="1800" b="1" kern="1200" err="1">
                <a:solidFill>
                  <a:schemeClr val="bg1"/>
                </a:solidFill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militant.e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plus qu’</a:t>
            </a:r>
            <a:r>
              <a:rPr lang="fr-CA" sz="1800" kern="1200" err="1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un.e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</a:t>
            </a:r>
            <a:r>
              <a:rPr lang="fr-CA" sz="1800" kern="1200" err="1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chercheur.e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?</a:t>
            </a:r>
            <a:endParaRPr lang="en-US" sz="1800" kern="1200"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7BDC257-BC4F-4B01-8E3D-E2AEF4ECBBFE}"/>
              </a:ext>
            </a:extLst>
          </p:cNvPr>
          <p:cNvSpPr txBox="1"/>
          <p:nvPr/>
        </p:nvSpPr>
        <p:spPr>
          <a:xfrm>
            <a:off x="1286800" y="4861996"/>
            <a:ext cx="9644812" cy="597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Les informations trouvées sont-elles issues de </a:t>
            </a:r>
            <a:r>
              <a:rPr lang="fr-CA" sz="1800" b="1" kern="1200">
                <a:solidFill>
                  <a:schemeClr val="bg1"/>
                </a:solidFill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sources fiables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? Les chiffres indiqués sont-ils officiels et </a:t>
            </a:r>
            <a:r>
              <a:rPr lang="fr-CA" sz="1800" b="1" kern="1200">
                <a:solidFill>
                  <a:schemeClr val="bg1"/>
                </a:solidFill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véridiques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?</a:t>
            </a:r>
            <a:endParaRPr lang="en-US" sz="1800" kern="1200"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CFBA31F-7D3C-07D8-5465-E062A8450125}"/>
              </a:ext>
            </a:extLst>
          </p:cNvPr>
          <p:cNvSpPr txBox="1"/>
          <p:nvPr/>
        </p:nvSpPr>
        <p:spPr>
          <a:xfrm>
            <a:off x="1286797" y="6131626"/>
            <a:ext cx="9224962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À quelle date ont été publiées </a:t>
            </a:r>
            <a:r>
              <a:rPr lang="fr-CA">
                <a:latin typeface="Prompt" panose="00000500000000000000" pitchFamily="2" charset="-34"/>
                <a:cs typeface="Prompt" panose="00000500000000000000" pitchFamily="2" charset="-34"/>
              </a:rPr>
              <a:t>c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es informations? Sont-elles toujours </a:t>
            </a:r>
            <a:r>
              <a:rPr lang="fr-CA" sz="1800" b="1" kern="1200">
                <a:solidFill>
                  <a:schemeClr val="bg1"/>
                </a:solidFill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d’actualité</a:t>
            </a:r>
            <a:r>
              <a:rPr lang="fr-CA" sz="1800" kern="1200"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?</a:t>
            </a:r>
            <a:endParaRPr lang="en-US" sz="1800" kern="1200"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43" name="Sous-titre 4">
            <a:extLst>
              <a:ext uri="{FF2B5EF4-FFF2-40B4-BE49-F238E27FC236}">
                <a16:creationId xmlns:a16="http://schemas.microsoft.com/office/drawing/2014/main" id="{ADB3697D-ABA0-8038-AE25-7F7B78D0776E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596382" y="1582646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A</a:t>
            </a:r>
          </a:p>
        </p:txBody>
      </p:sp>
      <p:sp>
        <p:nvSpPr>
          <p:cNvPr id="44" name="Sous-titre 4">
            <a:extLst>
              <a:ext uri="{FF2B5EF4-FFF2-40B4-BE49-F238E27FC236}">
                <a16:creationId xmlns:a16="http://schemas.microsoft.com/office/drawing/2014/main" id="{2D83E84B-1592-8487-68A8-28874C673D7A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24766" y="2719891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B</a:t>
            </a:r>
          </a:p>
        </p:txBody>
      </p:sp>
      <p:sp>
        <p:nvSpPr>
          <p:cNvPr id="47" name="Sous-titre 4">
            <a:extLst>
              <a:ext uri="{FF2B5EF4-FFF2-40B4-BE49-F238E27FC236}">
                <a16:creationId xmlns:a16="http://schemas.microsoft.com/office/drawing/2014/main" id="{626BB322-5BBE-A2D7-661B-406D24B8D3A8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24766" y="3857136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C</a:t>
            </a:r>
          </a:p>
        </p:txBody>
      </p:sp>
      <p:sp>
        <p:nvSpPr>
          <p:cNvPr id="48" name="Sous-titre 4">
            <a:extLst>
              <a:ext uri="{FF2B5EF4-FFF2-40B4-BE49-F238E27FC236}">
                <a16:creationId xmlns:a16="http://schemas.microsoft.com/office/drawing/2014/main" id="{C8969AD2-910D-776C-CEEB-3A80F955FC65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624766" y="4994381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D</a:t>
            </a:r>
          </a:p>
        </p:txBody>
      </p:sp>
      <p:sp>
        <p:nvSpPr>
          <p:cNvPr id="49" name="Sous-titre 4">
            <a:extLst>
              <a:ext uri="{FF2B5EF4-FFF2-40B4-BE49-F238E27FC236}">
                <a16:creationId xmlns:a16="http://schemas.microsoft.com/office/drawing/2014/main" id="{C9B57A13-1C46-CBAF-8A21-56381D227629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596382" y="6131626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E</a:t>
            </a:r>
          </a:p>
        </p:txBody>
      </p:sp>
      <p:pic>
        <p:nvPicPr>
          <p:cNvPr id="2" name="3 recherche documentaire theorie_11">
            <a:hlinkClick r:id="" action="ppaction://media"/>
            <a:extLst>
              <a:ext uri="{FF2B5EF4-FFF2-40B4-BE49-F238E27FC236}">
                <a16:creationId xmlns:a16="http://schemas.microsoft.com/office/drawing/2014/main" id="{398CEB5E-535C-DC24-42B5-89C58F6EAA4A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05963" y="801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31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7000">
        <p:fade/>
      </p:transition>
    </mc:Choice>
    <mc:Fallback xmlns="">
      <p:transition spd="med" advTm="5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CB5314-653C-4507-5AD3-76EAA0C09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que 14">
            <a:extLst>
              <a:ext uri="{FF2B5EF4-FFF2-40B4-BE49-F238E27FC236}">
                <a16:creationId xmlns:a16="http://schemas.microsoft.com/office/drawing/2014/main" id="{86A8233A-D04A-C912-F842-D98D813E23F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7200" y="4561475"/>
            <a:ext cx="2160000" cy="2160000"/>
          </a:xfrm>
          <a:prstGeom prst="rect">
            <a:avLst/>
          </a:prstGeom>
        </p:spPr>
      </p:pic>
      <p:pic>
        <p:nvPicPr>
          <p:cNvPr id="19" name="Graphique 18">
            <a:extLst>
              <a:ext uri="{FF2B5EF4-FFF2-40B4-BE49-F238E27FC236}">
                <a16:creationId xmlns:a16="http://schemas.microsoft.com/office/drawing/2014/main" id="{2B15C80B-54B9-2654-BDEA-E524BFB55D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7609071" y="4561475"/>
            <a:ext cx="2160000" cy="2160000"/>
          </a:xfrm>
          <a:prstGeom prst="rect">
            <a:avLst/>
          </a:prstGeom>
        </p:spPr>
      </p:pic>
      <p:pic>
        <p:nvPicPr>
          <p:cNvPr id="20" name="Graphique 19">
            <a:extLst>
              <a:ext uri="{FF2B5EF4-FFF2-40B4-BE49-F238E27FC236}">
                <a16:creationId xmlns:a16="http://schemas.microsoft.com/office/drawing/2014/main" id="{C9F6A41A-8E59-DDE7-FFB8-9434E0D8079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9877200" y="2296525"/>
            <a:ext cx="2160000" cy="21600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F67F7C08-938D-8BE0-0348-DE457501874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07034" y="46079"/>
            <a:ext cx="11984966" cy="1268083"/>
          </a:xfrm>
        </p:spPr>
        <p:txBody>
          <a:bodyPr>
            <a:noAutofit/>
          </a:bodyPr>
          <a:lstStyle/>
          <a:p>
            <a:r>
              <a:rPr lang="fr-CA" sz="5500">
                <a:solidFill>
                  <a:schemeClr val="accent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Avant de vous lancer…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9E00CE9-0C55-F674-3808-7FDF9A208F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89322" y="4456525"/>
            <a:ext cx="591627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i="0" u="none" strike="noStrike" kern="1200" cap="none" spc="0" normalizeH="0" baseline="0" noProof="0">
                <a:ln>
                  <a:noFill/>
                </a:ln>
                <a:solidFill>
                  <a:srgbClr val="FFE5E5"/>
                </a:solidFill>
                <a:effectLst/>
                <a:uLnTx/>
                <a:uFillTx/>
                <a:latin typeface="Prompt" panose="00000500000000000000" pitchFamily="2" charset="-34"/>
                <a:cs typeface="Prompt" panose="00000500000000000000" pitchFamily="2" charset="-34"/>
              </a:rPr>
              <a:t>Conservez seulement celles qui seront utiles à la préparation de votre texte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CA5001BC-268A-F924-65CC-F3545D40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9632" y="6346825"/>
            <a:ext cx="46949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CA" sz="20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A57ADAE-6DC1-39B6-3819-F7D71B760AA0}"/>
              </a:ext>
            </a:extLst>
          </p:cNvPr>
          <p:cNvSpPr txBox="1"/>
          <p:nvPr/>
        </p:nvSpPr>
        <p:spPr>
          <a:xfrm>
            <a:off x="385265" y="2096470"/>
            <a:ext cx="67243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i="0" u="none" strike="noStrike" kern="1200" cap="none" spc="0" normalizeH="0" baseline="0" noProof="0">
                <a:ln>
                  <a:noFill/>
                </a:ln>
                <a:solidFill>
                  <a:srgbClr val="FFE5E5"/>
                </a:solidFill>
                <a:effectLst/>
                <a:uLnTx/>
                <a:uFillTx/>
                <a:latin typeface="Prompt Medium" panose="00000600000000000000" pitchFamily="2" charset="-34"/>
                <a:cs typeface="Prompt Medium" panose="00000600000000000000" pitchFamily="2" charset="-34"/>
              </a:rPr>
              <a:t>Évaluez la pertinence des informations collectées</a:t>
            </a:r>
          </a:p>
        </p:txBody>
      </p:sp>
      <p:sp>
        <p:nvSpPr>
          <p:cNvPr id="21" name="Flèche : chevron 20">
            <a:extLst>
              <a:ext uri="{FF2B5EF4-FFF2-40B4-BE49-F238E27FC236}">
                <a16:creationId xmlns:a16="http://schemas.microsoft.com/office/drawing/2014/main" id="{2F764AEF-F830-DBF9-B0D1-13A70B0E4F2C}"/>
              </a:ext>
            </a:extLst>
          </p:cNvPr>
          <p:cNvSpPr>
            <a:spLocks noChangeAspect="1"/>
          </p:cNvSpPr>
          <p:nvPr/>
        </p:nvSpPr>
        <p:spPr>
          <a:xfrm rot="5400000">
            <a:off x="3278469" y="3006916"/>
            <a:ext cx="937982" cy="939273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pic>
        <p:nvPicPr>
          <p:cNvPr id="2" name="3 recherche documentaire theorie_12">
            <a:hlinkClick r:id="" action="ppaction://media"/>
            <a:extLst>
              <a:ext uri="{FF2B5EF4-FFF2-40B4-BE49-F238E27FC236}">
                <a16:creationId xmlns:a16="http://schemas.microsoft.com/office/drawing/2014/main" id="{59255D07-FF59-282A-E18A-252743F85175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09578" y="1070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8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000">
        <p:fade/>
      </p:transition>
    </mc:Choice>
    <mc:Fallback xmlns="">
      <p:transition spd="med" advTm="2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E0F19-9ED8-1FD2-731B-8EF11A600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793D70E6-57E7-0EC6-AC36-8BAE5EFBD1C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84100" y="2691362"/>
            <a:ext cx="11423801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>
                <a:ln>
                  <a:noFill/>
                </a:ln>
                <a:solidFill>
                  <a:srgbClr val="078C8C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Écoutez la prochaine capsule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839743-ACAD-005D-FB96-8D7A2E1E4D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5913" y="4403280"/>
            <a:ext cx="10960175" cy="9144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CA" sz="4500" b="1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rPr>
              <a:t>Recherche documentaire : illustration</a:t>
            </a:r>
            <a:endParaRPr lang="fr-CA" sz="4500">
              <a:solidFill>
                <a:schemeClr val="bg1"/>
              </a:solidFill>
              <a:latin typeface="Prompt Medium" panose="00000600000000000000" pitchFamily="2" charset="-34"/>
              <a:cs typeface="Prompt Medium" panose="00000600000000000000" pitchFamily="2" charset="-34"/>
            </a:endParaRPr>
          </a:p>
        </p:txBody>
      </p:sp>
      <p:pic>
        <p:nvPicPr>
          <p:cNvPr id="40" name="Graphique 39">
            <a:extLst>
              <a:ext uri="{FF2B5EF4-FFF2-40B4-BE49-F238E27FC236}">
                <a16:creationId xmlns:a16="http://schemas.microsoft.com/office/drawing/2014/main" id="{69CFF771-3C08-01D7-D349-1D5924B43FE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48000" y="1004705"/>
            <a:ext cx="1296000" cy="1296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63A1AFD2-8A1E-EAA7-68BA-5220080D36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76514" y="1004705"/>
            <a:ext cx="1296000" cy="1296000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F0A0D0FF-D39B-80D0-FF6E-D610293C5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19486" y="1004705"/>
            <a:ext cx="1296000" cy="1296000"/>
          </a:xfrm>
          <a:prstGeom prst="rect">
            <a:avLst/>
          </a:prstGeom>
        </p:spPr>
      </p:pic>
      <p:pic>
        <p:nvPicPr>
          <p:cNvPr id="7" name="fin musique">
            <a:hlinkClick r:id="" action="ppaction://media"/>
            <a:extLst>
              <a:ext uri="{FF2B5EF4-FFF2-40B4-BE49-F238E27FC236}">
                <a16:creationId xmlns:a16="http://schemas.microsoft.com/office/drawing/2014/main" id="{B6633466-5D95-6FFA-BBCB-9595F3E30EBF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76088" y="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3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BE7988-2705-26F6-BD44-C1C6A78EF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DD93F7F-3C67-7729-0D5C-AF526526F94A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FC55429-95B7-4CE5-E65C-78E9A198191E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EFA9867D-41EB-830A-7F41-912CF62D0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CA37010-2793-B173-A171-0A9CAD7FECDE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BB38DB6-BEA7-8388-DDB8-9BD2A51459B3}"/>
              </a:ext>
            </a:extLst>
          </p:cNvPr>
          <p:cNvSpPr txBox="1"/>
          <p:nvPr/>
        </p:nvSpPr>
        <p:spPr>
          <a:xfrm>
            <a:off x="0" y="3958923"/>
            <a:ext cx="1219199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Contenus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Marilou Boisjoly-Cousineau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Georges Desmeules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Sébastien Dion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Olivier Domingue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Andrée-Anne Murray 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EC72657-F4A5-2589-155F-0AE0E3199C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512E01D2-E9BD-9CAD-2A5A-1169197387F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B2BEBD52-F90A-EB84-2413-827E0DF642C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B2E2B802-41E6-A08A-1949-4F9A7F9B3DE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DC2B72F4-9D08-C49E-D90A-3EB539A77598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59D95149-75A0-6851-A86E-0CC52570F803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FC4DAB53-9E35-A545-641E-E4A9E0A56EA9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B9860F49-E652-1516-EE52-47AC9A6EA48C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2A4E2B4E-0FED-7A09-A172-E813DB4B9714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497E12B0-CC78-F05A-A3D8-B368E9DB29D0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3001813D-0349-9B39-A552-52DA73B4E836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7C298799-8C14-88FB-9B02-BDBF0F585E61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780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C1828B-177B-DBD3-79B9-C839483C9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20CA8DD-5A1E-8EB9-9B19-9430E11871FD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4F7F220-2858-252B-3833-526CB1D02BE9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563A41D8-E860-2554-3B96-C8AF93405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70D0EC2-F641-65B6-32C9-0F752DD9DAA7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5EE4F40D-4520-173B-D5BF-7E2DF6AFA5FD}"/>
              </a:ext>
            </a:extLst>
          </p:cNvPr>
          <p:cNvSpPr txBox="1"/>
          <p:nvPr/>
        </p:nvSpPr>
        <p:spPr>
          <a:xfrm>
            <a:off x="0" y="3958923"/>
            <a:ext cx="121919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Narration</a:t>
            </a: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Marie-Catherine Denis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Graphisme</a:t>
            </a: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Marie-Marguerite </a:t>
            </a:r>
            <a:r>
              <a:rPr kumimoji="0" lang="fr-CA" sz="2000" b="0" i="0" u="none" strike="noStrike" kern="1200" cap="none" spc="0" normalizeH="0" baseline="0" noProof="0" err="1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Schuehmacher</a:t>
            </a: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1813A564-AFBD-03AB-ADB7-223635EECD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156422E-05D5-E79D-E73A-F137696B7A60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C4991534-D3AC-CB05-4DC1-05D62C6F121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7AEAF820-A2CA-2B98-1A20-959AADC5B61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53D912DF-3DF5-E3CF-354E-5A860092B8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D293F94D-AC38-803F-79C8-C39E951A88C2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127C409B-4B6B-01B3-0C0B-ECAB330B123D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85574E2C-3417-BD94-744E-8E7C11C44501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AF9CA15E-FF4A-526C-6FA4-CFB07B0518A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44995FBF-987C-7C94-99C3-0B61680F1BC9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BDC99967-EB79-8A7B-DF6F-54E5307D9E91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845F66A0-AF73-1D42-A03C-4DC7D1156624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135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3BC42-BD4B-3187-2BB7-5357E1B8E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DF9FE13-1D7A-DA00-AD97-2C9A8DD530B5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2089A56-A4A0-D41B-E174-7FF25F1DF471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D039672D-F7AC-FD71-762D-F3ED59126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9337CAB-1CBF-BD5D-1DD8-445C0894F898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08D4783-7621-0302-8079-5680459283C8}"/>
              </a:ext>
            </a:extLst>
          </p:cNvPr>
          <p:cNvSpPr txBox="1"/>
          <p:nvPr/>
        </p:nvSpPr>
        <p:spPr>
          <a:xfrm>
            <a:off x="0" y="3958923"/>
            <a:ext cx="1219199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Coordination et édition</a:t>
            </a: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Marie-Josée Fraser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Christel Bouchetard-Aubus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Montage</a:t>
            </a: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Sylvain Martel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21AA527-4E59-4E95-6CCD-80B5B7BA83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D2F679E2-7351-3D10-0808-6D9B57BC7C6F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9533AE3D-2BAA-B0E6-E7B6-E04327B8938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89F9794E-4141-AE03-8854-E4D9C7F9C31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B5827D06-85DE-9804-0CB5-1DE0C68D0AB7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A2267DD0-DC41-40D1-ADBD-BE8ACF58E1BE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B1341492-FB41-6131-83D3-450A66970FC5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D52C3830-F294-095A-1620-2AD816049B12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734E6F80-5536-4313-3A08-D89566614263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56D70FEB-ABA3-E413-E855-44DCD54A8E0D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F9F5370D-CD8A-B088-4DFE-0347F179E303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CD38C6CF-D580-FF2B-F154-7F369D645FD8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232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F0E4FF-74D2-FF7C-29AC-226E63AC6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15528EE-5C4F-BEDF-5272-279D5840E8B5}"/>
              </a:ext>
            </a:extLst>
          </p:cNvPr>
          <p:cNvSpPr txBox="1">
            <a:spLocks/>
          </p:cNvSpPr>
          <p:nvPr/>
        </p:nvSpPr>
        <p:spPr>
          <a:xfrm>
            <a:off x="1" y="1212880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500" b="1" i="0" u="none" strike="noStrike" kern="1200" cap="none" spc="0" normalizeH="0" baseline="0" noProof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" panose="00000500000000000000" pitchFamily="2" charset="-34"/>
                <a:ea typeface="+mj-ea"/>
                <a:cs typeface="Prompt" panose="00000500000000000000" pitchFamily="2" charset="-34"/>
              </a:rPr>
              <a:t>Avec la participation financière de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A04169C-7CEB-3087-A7AB-B1C34986CD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26AACDB-1BE9-6253-958F-7CC6DFFD4D2F}"/>
              </a:ext>
            </a:extLst>
          </p:cNvPr>
          <p:cNvGrpSpPr/>
          <p:nvPr/>
        </p:nvGrpSpPr>
        <p:grpSpPr>
          <a:xfrm>
            <a:off x="2109532" y="3070373"/>
            <a:ext cx="7972936" cy="1213358"/>
            <a:chOff x="2039723" y="3070373"/>
            <a:chExt cx="7972936" cy="1213358"/>
          </a:xfrm>
        </p:grpSpPr>
        <p:pic>
          <p:nvPicPr>
            <p:cNvPr id="8" name="Image 7" descr="Une image contenant capture d’écran, Polic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A0FA9E39-99F4-DEDB-E64D-A72570301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611"/>
            <a:stretch>
              <a:fillRect/>
            </a:stretch>
          </p:blipFill>
          <p:spPr>
            <a:xfrm>
              <a:off x="2039723" y="3186243"/>
              <a:ext cx="3542046" cy="98161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253EDF-A818-157E-6FFE-3E3632E4C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945" b="27098"/>
            <a:stretch>
              <a:fillRect/>
            </a:stretch>
          </p:blipFill>
          <p:spPr>
            <a:xfrm>
              <a:off x="6357314" y="3070373"/>
              <a:ext cx="3655345" cy="1213358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FFDEBCD8-31C0-ABCD-982F-9255265A70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145" y="5838971"/>
            <a:ext cx="2354313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6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EAC7697-7ACB-63D2-4179-F837194403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7034" y="-1"/>
            <a:ext cx="11984966" cy="1268083"/>
          </a:xfrm>
        </p:spPr>
        <p:txBody>
          <a:bodyPr>
            <a:noAutofit/>
          </a:bodyPr>
          <a:lstStyle/>
          <a:p>
            <a:r>
              <a:rPr lang="fr-CA" sz="5500" dirty="0">
                <a:solidFill>
                  <a:srgbClr val="078C8C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Sources documentaires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DC496DDF-6887-F483-1360-D3AD4293B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6831" y="6346825"/>
            <a:ext cx="302294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 smtClean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CA" sz="2000" b="1" i="0" u="none" strike="noStrike" kern="1200" cap="none" spc="0" normalizeH="0" baseline="0" noProof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5C867DA5-F8BB-E781-15CF-AD189149028D}"/>
              </a:ext>
            </a:extLst>
          </p:cNvPr>
          <p:cNvGrpSpPr/>
          <p:nvPr/>
        </p:nvGrpSpPr>
        <p:grpSpPr>
          <a:xfrm>
            <a:off x="2267301" y="1438313"/>
            <a:ext cx="7657398" cy="2160000"/>
            <a:chOff x="934600" y="1800276"/>
            <a:chExt cx="7657398" cy="216000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1D145A6B-8115-E1EB-E9BA-9AB742B27EEB}"/>
                </a:ext>
              </a:extLst>
            </p:cNvPr>
            <p:cNvGrpSpPr/>
            <p:nvPr/>
          </p:nvGrpSpPr>
          <p:grpSpPr>
            <a:xfrm>
              <a:off x="6431998" y="1800276"/>
              <a:ext cx="2160000" cy="2160000"/>
              <a:chOff x="6991674" y="1800276"/>
              <a:chExt cx="2160000" cy="2160000"/>
            </a:xfrm>
            <a:solidFill>
              <a:srgbClr val="F8B59C"/>
            </a:solidFill>
          </p:grpSpPr>
          <p:pic>
            <p:nvPicPr>
              <p:cNvPr id="29" name="Graphique 28">
                <a:extLst>
                  <a:ext uri="{FF2B5EF4-FFF2-40B4-BE49-F238E27FC236}">
                    <a16:creationId xmlns:a16="http://schemas.microsoft.com/office/drawing/2014/main" id="{B76EB772-F30D-E126-E432-9669B9479EDE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6991674" y="1800276"/>
                <a:ext cx="2160000" cy="2160000"/>
              </a:xfrm>
              <a:prstGeom prst="rect">
                <a:avLst/>
              </a:prstGeom>
            </p:spPr>
          </p:pic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89B609B-846D-B5B0-CFA1-15F333D6CE69}"/>
                  </a:ext>
                </a:extLst>
              </p:cNvPr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7079632" y="2218557"/>
                <a:ext cx="1984084" cy="132343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A" sz="200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Mémoires de maîtrise ou thèses de doctorat</a:t>
                </a: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34B3355F-03E6-8A36-4D71-A5F09FB8BA7C}"/>
                </a:ext>
              </a:extLst>
            </p:cNvPr>
            <p:cNvGrpSpPr/>
            <p:nvPr/>
          </p:nvGrpSpPr>
          <p:grpSpPr>
            <a:xfrm>
              <a:off x="3683299" y="1800276"/>
              <a:ext cx="2160000" cy="2160000"/>
              <a:chOff x="4354064" y="1800276"/>
              <a:chExt cx="2160000" cy="2160000"/>
            </a:xfrm>
          </p:grpSpPr>
          <p:pic>
            <p:nvPicPr>
              <p:cNvPr id="2" name="Graphique 1">
                <a:extLst>
                  <a:ext uri="{FF2B5EF4-FFF2-40B4-BE49-F238E27FC236}">
                    <a16:creationId xmlns:a16="http://schemas.microsoft.com/office/drawing/2014/main" id="{4339C6C3-DAFF-A20B-C169-2E4E3E2CD5F5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4354064" y="1800276"/>
                <a:ext cx="2160000" cy="2160000"/>
              </a:xfrm>
              <a:prstGeom prst="rect">
                <a:avLst/>
              </a:prstGeom>
            </p:spPr>
          </p:pic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A763939-1055-2406-867C-076DB205A000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4354064" y="2218557"/>
                <a:ext cx="2160000" cy="13234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A" sz="2000" i="0" u="none" strike="noStrike" kern="1200" cap="none" spc="0" normalizeH="0" baseline="0" noProof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Livres ou articles publiés par des spécialistes</a:t>
                </a:r>
              </a:p>
            </p:txBody>
          </p:sp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1042B845-9348-28D4-F382-DC0FC7C16569}"/>
                </a:ext>
              </a:extLst>
            </p:cNvPr>
            <p:cNvGrpSpPr/>
            <p:nvPr/>
          </p:nvGrpSpPr>
          <p:grpSpPr>
            <a:xfrm>
              <a:off x="934600" y="1800276"/>
              <a:ext cx="2261875" cy="2160000"/>
              <a:chOff x="1907739" y="1800276"/>
              <a:chExt cx="2261875" cy="2160000"/>
            </a:xfrm>
            <a:solidFill>
              <a:schemeClr val="accent5"/>
            </a:solidFill>
          </p:grpSpPr>
          <p:pic>
            <p:nvPicPr>
              <p:cNvPr id="3" name="Graphique 2">
                <a:extLst>
                  <a:ext uri="{FF2B5EF4-FFF2-40B4-BE49-F238E27FC236}">
                    <a16:creationId xmlns:a16="http://schemas.microsoft.com/office/drawing/2014/main" id="{96BC530B-0278-3EF6-AB6B-CA944B763063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907739" y="1800276"/>
                <a:ext cx="2160000" cy="2160000"/>
              </a:xfrm>
              <a:prstGeom prst="rect">
                <a:avLst/>
              </a:prstGeom>
            </p:spPr>
          </p:pic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9329A50-7F42-61B8-9A92-2871DDA717E5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203704" y="2698509"/>
                <a:ext cx="19659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A" sz="2000" i="0" u="none" strike="noStrike" kern="1200" cap="none" spc="0" normalizeH="0" baseline="0" noProof="0">
                    <a:ln>
                      <a:noFill/>
                    </a:ln>
                    <a:solidFill>
                      <a:schemeClr val="accent2"/>
                    </a:solidFill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Brevets</a:t>
                </a:r>
              </a:p>
            </p:txBody>
          </p:sp>
        </p:grp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550ED4FC-43FE-F82B-8E82-38B84257B4F0}"/>
              </a:ext>
            </a:extLst>
          </p:cNvPr>
          <p:cNvGrpSpPr/>
          <p:nvPr/>
        </p:nvGrpSpPr>
        <p:grpSpPr>
          <a:xfrm>
            <a:off x="985538" y="4016594"/>
            <a:ext cx="10220924" cy="2160000"/>
            <a:chOff x="611036" y="4334676"/>
            <a:chExt cx="10220924" cy="2160000"/>
          </a:xfrm>
        </p:grpSpPr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CD7F6D8B-DBB5-9A65-784D-3EEF7C3025F3}"/>
                </a:ext>
              </a:extLst>
            </p:cNvPr>
            <p:cNvGrpSpPr/>
            <p:nvPr/>
          </p:nvGrpSpPr>
          <p:grpSpPr>
            <a:xfrm>
              <a:off x="6006558" y="4334676"/>
              <a:ext cx="2229517" cy="2160000"/>
              <a:chOff x="6163866" y="4334677"/>
              <a:chExt cx="2229517" cy="2160000"/>
            </a:xfrm>
          </p:grpSpPr>
          <p:pic>
            <p:nvPicPr>
              <p:cNvPr id="19" name="Graphique 18">
                <a:extLst>
                  <a:ext uri="{FF2B5EF4-FFF2-40B4-BE49-F238E27FC236}">
                    <a16:creationId xmlns:a16="http://schemas.microsoft.com/office/drawing/2014/main" id="{2D800126-756B-D96D-A8F4-5359979F77C6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 rot="16200000">
                <a:off x="6163866" y="4334677"/>
                <a:ext cx="2160000" cy="2160000"/>
              </a:xfrm>
              <a:prstGeom prst="rect">
                <a:avLst/>
              </a:prstGeom>
            </p:spPr>
          </p:pic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F4DF066-0E02-7682-2ADC-0AA84A6485BD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533259" y="5205477"/>
                <a:ext cx="18601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A" sz="200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Infographies</a:t>
                </a:r>
              </a:p>
            </p:txBody>
          </p:sp>
        </p:grp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ED04F624-5C97-B837-AD33-C5A82075C1BB}"/>
                </a:ext>
              </a:extLst>
            </p:cNvPr>
            <p:cNvGrpSpPr/>
            <p:nvPr/>
          </p:nvGrpSpPr>
          <p:grpSpPr>
            <a:xfrm>
              <a:off x="3206922" y="4334676"/>
              <a:ext cx="2363750" cy="2160000"/>
              <a:chOff x="3201423" y="4334676"/>
              <a:chExt cx="2363750" cy="2160000"/>
            </a:xfrm>
          </p:grpSpPr>
          <p:pic>
            <p:nvPicPr>
              <p:cNvPr id="14" name="Graphique 13">
                <a:extLst>
                  <a:ext uri="{FF2B5EF4-FFF2-40B4-BE49-F238E27FC236}">
                    <a16:creationId xmlns:a16="http://schemas.microsoft.com/office/drawing/2014/main" id="{2CF1CE58-E9C8-7F71-2AA2-D0C40AB7FFC6}"/>
                  </a:ext>
                </a:extLst>
              </p:cNvPr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3303298" y="4334676"/>
                <a:ext cx="2160000" cy="2160000"/>
              </a:xfrm>
              <a:prstGeom prst="rect">
                <a:avLst/>
              </a:prstGeom>
            </p:spPr>
          </p:pic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364726D-0F1E-CAD9-F6C5-4A1799B69B45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201423" y="4752957"/>
                <a:ext cx="236375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A" sz="2000" i="0" u="none" strike="noStrike" kern="1200" cap="none" spc="0" normalizeH="0" baseline="0" noProof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Documents officiels (règlements, rapports, etc.)</a:t>
                </a:r>
              </a:p>
            </p:txBody>
          </p:sp>
        </p:grp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FED55028-E081-88DE-E2BB-D522257CE7B9}"/>
                </a:ext>
              </a:extLst>
            </p:cNvPr>
            <p:cNvGrpSpPr/>
            <p:nvPr/>
          </p:nvGrpSpPr>
          <p:grpSpPr>
            <a:xfrm>
              <a:off x="8671960" y="4334676"/>
              <a:ext cx="2160000" cy="2160000"/>
              <a:chOff x="8671960" y="4334676"/>
              <a:chExt cx="2160000" cy="2160000"/>
            </a:xfrm>
          </p:grpSpPr>
          <p:pic>
            <p:nvPicPr>
              <p:cNvPr id="15" name="Graphique 14">
                <a:extLst>
                  <a:ext uri="{FF2B5EF4-FFF2-40B4-BE49-F238E27FC236}">
                    <a16:creationId xmlns:a16="http://schemas.microsoft.com/office/drawing/2014/main" id="{BB320CD8-966F-AA08-00E2-D2552DF00179}"/>
                  </a:ext>
                </a:extLst>
              </p:cNvPr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8671960" y="4334676"/>
                <a:ext cx="2160000" cy="2160000"/>
              </a:xfrm>
              <a:prstGeom prst="rect">
                <a:avLst/>
              </a:prstGeom>
            </p:spPr>
          </p:pic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3C784A3-44A2-C8F2-FFA7-4D058FD423AA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8795834" y="4906845"/>
                <a:ext cx="19122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A" sz="2000" i="0" u="none" strike="noStrike" kern="1200" cap="none" spc="0" normalizeH="0" baseline="0" noProof="0">
                    <a:ln>
                      <a:noFill/>
                    </a:ln>
                    <a:solidFill>
                      <a:schemeClr val="accent2"/>
                    </a:solidFill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Périodiques ou revues spécialisés</a:t>
                </a:r>
              </a:p>
            </p:txBody>
          </p:sp>
        </p:grp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259B8EF2-24A5-8F92-FB65-52AD28A07D69}"/>
                </a:ext>
              </a:extLst>
            </p:cNvPr>
            <p:cNvGrpSpPr/>
            <p:nvPr/>
          </p:nvGrpSpPr>
          <p:grpSpPr>
            <a:xfrm>
              <a:off x="611036" y="4334676"/>
              <a:ext cx="2160000" cy="2160000"/>
              <a:chOff x="611036" y="4334676"/>
              <a:chExt cx="2160000" cy="2160000"/>
            </a:xfrm>
          </p:grpSpPr>
          <p:pic>
            <p:nvPicPr>
              <p:cNvPr id="20" name="Graphique 19">
                <a:extLst>
                  <a:ext uri="{FF2B5EF4-FFF2-40B4-BE49-F238E27FC236}">
                    <a16:creationId xmlns:a16="http://schemas.microsoft.com/office/drawing/2014/main" id="{558612C1-B3A4-DF67-53F8-0636F05A02B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>
                <a:off x="611036" y="4334676"/>
                <a:ext cx="2160000" cy="2160000"/>
              </a:xfrm>
              <a:prstGeom prst="rect">
                <a:avLst/>
              </a:prstGeom>
            </p:spPr>
          </p:pic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4C7F6EF-083E-D839-407F-093790EFA1FE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744712" y="5060733"/>
                <a:ext cx="18926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A" sz="200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Prompt" panose="00000500000000000000" pitchFamily="2" charset="-34"/>
                    <a:ea typeface="+mn-ea"/>
                    <a:cs typeface="Prompt" panose="00000500000000000000" pitchFamily="2" charset="-34"/>
                  </a:rPr>
                  <a:t>Données statistiques</a:t>
                </a:r>
              </a:p>
            </p:txBody>
          </p:sp>
        </p:grpSp>
      </p:grpSp>
      <p:pic>
        <p:nvPicPr>
          <p:cNvPr id="6" name="3 recherche documentaire theorie_02">
            <a:hlinkClick r:id="" action="ppaction://media"/>
            <a:extLst>
              <a:ext uri="{FF2B5EF4-FFF2-40B4-BE49-F238E27FC236}">
                <a16:creationId xmlns:a16="http://schemas.microsoft.com/office/drawing/2014/main" id="{88692FC9-FF90-1074-0A8C-B5E905CB85A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442031" y="42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9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000">
        <p:fade/>
      </p:transition>
    </mc:Choice>
    <mc:Fallback xmlns="">
      <p:transition spd="med" advTm="5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3">
            <a:extLst>
              <a:ext uri="{FF2B5EF4-FFF2-40B4-BE49-F238E27FC236}">
                <a16:creationId xmlns:a16="http://schemas.microsoft.com/office/drawing/2014/main" id="{2389C2D0-269D-5BA1-CDD6-BD304497023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364" y="267139"/>
            <a:ext cx="11396283" cy="761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Ressources des bibliothèques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8AD5A58-6254-08F8-444E-73AFFFC36621}"/>
              </a:ext>
            </a:extLst>
          </p:cNvPr>
          <p:cNvGrpSpPr/>
          <p:nvPr/>
        </p:nvGrpSpPr>
        <p:grpSpPr>
          <a:xfrm>
            <a:off x="434478" y="5232969"/>
            <a:ext cx="11323044" cy="1080000"/>
            <a:chOff x="119138" y="5634656"/>
            <a:chExt cx="11323044" cy="1080000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B975EED6-4BF0-BB97-62AB-6A24AAE874F6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4262F1AD-5074-A9E2-CFC5-37BB8738590E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B8BE6E81-323D-7D45-87A5-90FB142C6307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C8A31E5A-71D6-FD14-4DC7-16A8B837EE32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0026C369-D8AD-4A96-1582-60324F853C96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240DBE39-952C-E538-D2E4-115784E4FACB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2225A61A-CCC0-573A-E31D-C9879ACA24D1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6EA587A2-44DD-0AD6-EEDC-BAA2ED9D00AC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48C20425-C61F-0938-8F40-E6E8C98C805D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20" name="Graphique 19">
              <a:extLst>
                <a:ext uri="{FF2B5EF4-FFF2-40B4-BE49-F238E27FC236}">
                  <a16:creationId xmlns:a16="http://schemas.microsoft.com/office/drawing/2014/main" id="{9BE71C04-EAE8-8560-47BB-05406CDD300C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  <p:sp>
        <p:nvSpPr>
          <p:cNvPr id="22" name="Espace réservé du numéro de diapositive 11">
            <a:extLst>
              <a:ext uri="{FF2B5EF4-FFF2-40B4-BE49-F238E27FC236}">
                <a16:creationId xmlns:a16="http://schemas.microsoft.com/office/drawing/2014/main" id="{F94578B7-92F8-65A3-00A9-D1435CDFA3D5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 smtClean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CA" sz="2000" b="1" i="0" u="none" strike="noStrike" kern="1200" cap="none" spc="0" normalizeH="0" baseline="0" noProof="0">
              <a:ln>
                <a:noFill/>
              </a:ln>
              <a:solidFill>
                <a:srgbClr val="1A000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6413B9D5-7516-6D58-440F-487E228025B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85567" y="1341881"/>
            <a:ext cx="9858153" cy="3891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2000" b="1"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Caractéristiques :</a:t>
            </a:r>
            <a:endParaRPr lang="fr-CA" sz="2000" b="1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2000"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Les catalogues des bibliothèques municipales ou universitaires regorgent de documents de travail. Grâce à l’informatisation de ces catalogues, </a:t>
            </a:r>
            <a:r>
              <a:rPr lang="fr-CA" sz="2000">
                <a:latin typeface="Prompt" panose="00000500000000000000" pitchFamily="2" charset="-34"/>
                <a:cs typeface="Prompt" panose="00000500000000000000" pitchFamily="2" charset="-34"/>
              </a:rPr>
              <a:t>leur</a:t>
            </a:r>
            <a:r>
              <a:rPr lang="fr-CA" sz="2000"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 contenu peut aussi être disponible depuis la maison.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CA" sz="2000">
              <a:solidFill>
                <a:srgbClr val="180802"/>
              </a:solidFill>
              <a:effectLst/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2000" b="1">
                <a:latin typeface="Prompt" panose="00000500000000000000" pitchFamily="2" charset="-34"/>
                <a:cs typeface="Prompt" panose="00000500000000000000" pitchFamily="2" charset="-34"/>
              </a:rPr>
              <a:t>Documents et outils 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fr-CA" sz="2000">
                <a:latin typeface="Prompt" panose="00000500000000000000" pitchFamily="2" charset="-34"/>
                <a:cs typeface="Prompt" panose="00000500000000000000" pitchFamily="2" charset="-34"/>
              </a:rPr>
              <a:t>	Le catalogue mondial </a:t>
            </a:r>
            <a:r>
              <a:rPr lang="fr-CA" sz="2000" b="1" u="sng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Worldcat</a:t>
            </a:r>
            <a:endParaRPr lang="fr-CA" sz="2000" b="1">
              <a:solidFill>
                <a:schemeClr val="bg1"/>
              </a:solidFill>
              <a:latin typeface="Prompt Medium" panose="00000600000000000000" pitchFamily="2" charset="-34"/>
              <a:cs typeface="Prompt Medium" panose="00000600000000000000" pitchFamily="2" charset="-34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fr-CA" sz="2000">
                <a:latin typeface="Prompt" panose="00000500000000000000" pitchFamily="2" charset="-34"/>
                <a:cs typeface="Prompt" panose="00000500000000000000" pitchFamily="2" charset="-34"/>
              </a:rPr>
              <a:t>	Le catalogue des Universités </a:t>
            </a:r>
            <a:r>
              <a:rPr lang="fr-CA" sz="2000" b="1" u="sng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SUDOC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fr-CA" sz="2000">
                <a:latin typeface="Prompt" panose="00000500000000000000" pitchFamily="2" charset="-34"/>
                <a:cs typeface="Prompt" panose="00000500000000000000" pitchFamily="2" charset="-34"/>
              </a:rPr>
              <a:t>	Le catalogue de la </a:t>
            </a:r>
            <a:r>
              <a:rPr lang="fr-CA" sz="2000" b="1" u="sng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Bibliothèque nationale de France</a:t>
            </a:r>
            <a:endParaRPr lang="fr-CA" sz="2000" b="1" u="sng">
              <a:solidFill>
                <a:schemeClr val="bg1"/>
              </a:solidFill>
              <a:latin typeface="Prompt Medium" panose="00000600000000000000" pitchFamily="2" charset="-34"/>
              <a:cs typeface="Prompt Medium" panose="00000600000000000000" pitchFamily="2" charset="-34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fr-CA" sz="2000">
                <a:latin typeface="Prompt" panose="00000500000000000000" pitchFamily="2" charset="-34"/>
                <a:cs typeface="Prompt" panose="00000500000000000000" pitchFamily="2" charset="-34"/>
              </a:rPr>
              <a:t>	Le catalogue </a:t>
            </a:r>
            <a:r>
              <a:rPr lang="fr-CA" sz="2000" b="1" u="sng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Érudit</a:t>
            </a:r>
            <a:endParaRPr lang="fr-CA" sz="2000" b="1" u="sng">
              <a:solidFill>
                <a:schemeClr val="bg1"/>
              </a:solidFill>
              <a:latin typeface="Prompt Medium" panose="00000600000000000000" pitchFamily="2" charset="-34"/>
              <a:cs typeface="Prompt Medium" panose="00000600000000000000" pitchFamily="2" charset="-34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CA" sz="2000">
              <a:effectLst/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</p:txBody>
      </p:sp>
      <p:pic>
        <p:nvPicPr>
          <p:cNvPr id="21" name="Graphique 20">
            <a:extLst>
              <a:ext uri="{FF2B5EF4-FFF2-40B4-BE49-F238E27FC236}">
                <a16:creationId xmlns:a16="http://schemas.microsoft.com/office/drawing/2014/main" id="{48A52461-D453-87FB-E666-176DFB5B82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256034" y="3375835"/>
            <a:ext cx="184788" cy="288000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902062B9-4C32-FE67-2A2D-4F095BC4E2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252317" y="3758585"/>
            <a:ext cx="184788" cy="288000"/>
          </a:xfrm>
          <a:prstGeom prst="rect">
            <a:avLst/>
          </a:prstGeom>
        </p:spPr>
      </p:pic>
      <p:pic>
        <p:nvPicPr>
          <p:cNvPr id="25" name="Graphique 24">
            <a:extLst>
              <a:ext uri="{FF2B5EF4-FFF2-40B4-BE49-F238E27FC236}">
                <a16:creationId xmlns:a16="http://schemas.microsoft.com/office/drawing/2014/main" id="{C487F399-D486-C143-412E-65BBD2EA89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252317" y="4120137"/>
            <a:ext cx="184788" cy="288000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FC9CC993-696B-FA85-244D-20181C3F01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252317" y="4509933"/>
            <a:ext cx="184788" cy="288000"/>
          </a:xfrm>
          <a:prstGeom prst="rect">
            <a:avLst/>
          </a:prstGeom>
        </p:spPr>
      </p:pic>
      <p:pic>
        <p:nvPicPr>
          <p:cNvPr id="2" name="3 recherche documentaire theorie_03">
            <a:hlinkClick r:id="" action="ppaction://media"/>
            <a:extLst>
              <a:ext uri="{FF2B5EF4-FFF2-40B4-BE49-F238E27FC236}">
                <a16:creationId xmlns:a16="http://schemas.microsoft.com/office/drawing/2014/main" id="{36140B79-D76D-D0AE-1770-567735EDBC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452722" y="383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6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000">
        <p:fade/>
      </p:transition>
    </mc:Choice>
    <mc:Fallback xmlns="">
      <p:transition spd="med" advTm="3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D494FC-47A5-981E-4F08-906F79358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35DEBFD2-7DF6-36B7-3513-A472A533BF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22247" y="5684388"/>
            <a:ext cx="1180386" cy="1180386"/>
          </a:xfrm>
          <a:prstGeom prst="rect">
            <a:avLst/>
          </a:prstGeom>
        </p:spPr>
      </p:pic>
      <p:sp>
        <p:nvSpPr>
          <p:cNvPr id="5" name="Titre 3">
            <a:extLst>
              <a:ext uri="{FF2B5EF4-FFF2-40B4-BE49-F238E27FC236}">
                <a16:creationId xmlns:a16="http://schemas.microsoft.com/office/drawing/2014/main" id="{07F6B2FB-7F33-30D2-F8AD-BD513837F61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0364" y="267139"/>
            <a:ext cx="11396283" cy="761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Ressources bibliographiques</a:t>
            </a:r>
          </a:p>
        </p:txBody>
      </p:sp>
      <p:sp>
        <p:nvSpPr>
          <p:cNvPr id="22" name="Espace réservé du numéro de diapositive 11">
            <a:extLst>
              <a:ext uri="{FF2B5EF4-FFF2-40B4-BE49-F238E27FC236}">
                <a16:creationId xmlns:a16="http://schemas.microsoft.com/office/drawing/2014/main" id="{5C8620CA-0D55-7A23-8FAF-B732C07C3DB1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 smtClean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CA" sz="2000" b="1" i="0" u="none" strike="noStrike" kern="1200" cap="none" spc="0" normalizeH="0" baseline="0" noProof="0" dirty="0">
              <a:ln>
                <a:noFill/>
              </a:ln>
              <a:solidFill>
                <a:srgbClr val="1A000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50C466FF-9250-8D53-9E15-E9A8C8F1E0B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42261" y="1341880"/>
            <a:ext cx="11340812" cy="51439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2000" b="1">
                <a:solidFill>
                  <a:schemeClr val="accent2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Caractéristiques :</a:t>
            </a:r>
            <a:endParaRPr lang="fr-CA" sz="2000" b="1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>
                <a:solidFill>
                  <a:schemeClr val="accent2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On peut également trouver des documents (thèses, statistiques, documents officiels) dans les bases de données bibliographiques hébergées sur des sites Internet spécialisés. Ce sont des références organisées sur de nombreux sujets.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CA" sz="2000">
              <a:solidFill>
                <a:srgbClr val="180802"/>
              </a:solidFill>
              <a:effectLst/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2000" b="1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Documents et outils 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Ressources bibliographiques pluridisciplinaires : 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	</a:t>
            </a:r>
            <a:r>
              <a:rPr lang="fr-CA" sz="2000" b="1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Jstor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 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DOAJ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 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 of S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cience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fr-CA" sz="2000" b="1" u="sng">
              <a:solidFill>
                <a:schemeClr val="accent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Ressources bibliographiques spécialisées 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	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Lexis Nexis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 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Doctrinal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 (droit), 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 Source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(économie),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	</a:t>
            </a:r>
            <a:r>
              <a:rPr lang="fr-CA" sz="2000" b="1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ArXiv.org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(mathématiques et physiques)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fr-CA" sz="2000" u="sng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	Ressources bibliographiques avec document intégral : 						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Thèses.fr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 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Cairn.info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 </a:t>
            </a:r>
            <a:r>
              <a:rPr lang="fr-CA" sz="2000" b="1" u="sng" err="1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Econlit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 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Persée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 </a:t>
            </a:r>
            <a:r>
              <a:rPr lang="fr-CA" sz="2000" b="1" u="sng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Francis ou Pascal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endParaRPr lang="fr-CA" sz="2000">
              <a:effectLst/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</p:txBody>
      </p:sp>
      <p:pic>
        <p:nvPicPr>
          <p:cNvPr id="21" name="Graphique 20">
            <a:extLst>
              <a:ext uri="{FF2B5EF4-FFF2-40B4-BE49-F238E27FC236}">
                <a16:creationId xmlns:a16="http://schemas.microsoft.com/office/drawing/2014/main" id="{6CD50678-0240-6F33-3109-22639F4640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23906" y="3370521"/>
            <a:ext cx="184788" cy="288000"/>
          </a:xfrm>
          <a:prstGeom prst="rect">
            <a:avLst/>
          </a:prstGeom>
        </p:spPr>
      </p:pic>
      <p:pic>
        <p:nvPicPr>
          <p:cNvPr id="25" name="Graphique 24">
            <a:extLst>
              <a:ext uri="{FF2B5EF4-FFF2-40B4-BE49-F238E27FC236}">
                <a16:creationId xmlns:a16="http://schemas.microsoft.com/office/drawing/2014/main" id="{B42D4255-16FC-3386-6651-F6EAF5B4A0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>
            <a:off x="823907" y="4280054"/>
            <a:ext cx="184787" cy="288000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49F514DD-2928-1297-C857-B55A3CCE0D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23906" y="5508489"/>
            <a:ext cx="184788" cy="288000"/>
          </a:xfrm>
          <a:prstGeom prst="rect">
            <a:avLst/>
          </a:prstGeom>
        </p:spPr>
      </p:pic>
      <p:pic>
        <p:nvPicPr>
          <p:cNvPr id="2" name="Graphique 1">
            <a:extLst>
              <a:ext uri="{FF2B5EF4-FFF2-40B4-BE49-F238E27FC236}">
                <a16:creationId xmlns:a16="http://schemas.microsoft.com/office/drawing/2014/main" id="{76DADE66-54A8-1606-9A3B-EFA53BFF82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5400000">
            <a:off x="-9524" y="5687161"/>
            <a:ext cx="1180386" cy="1180386"/>
          </a:xfrm>
          <a:prstGeom prst="rect">
            <a:avLst/>
          </a:prstGeom>
        </p:spPr>
      </p:pic>
      <p:pic>
        <p:nvPicPr>
          <p:cNvPr id="4" name="3 recherche documentaire theorie_04">
            <a:hlinkClick r:id="" action="ppaction://media"/>
            <a:extLst>
              <a:ext uri="{FF2B5EF4-FFF2-40B4-BE49-F238E27FC236}">
                <a16:creationId xmlns:a16="http://schemas.microsoft.com/office/drawing/2014/main" id="{6FE43415-00CB-03AB-C167-2E952B0F9C8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1439525" y="673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6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000">
        <p:fade/>
      </p:transition>
    </mc:Choice>
    <mc:Fallback xmlns="">
      <p:transition spd="med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55D7D-7B38-DF54-74B4-59FDB0ADA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3">
            <a:extLst>
              <a:ext uri="{FF2B5EF4-FFF2-40B4-BE49-F238E27FC236}">
                <a16:creationId xmlns:a16="http://schemas.microsoft.com/office/drawing/2014/main" id="{E02F4EFC-34A8-FD48-63F5-517A85D7DC0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364" y="267139"/>
            <a:ext cx="11396283" cy="761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Ressources issues d’Internet</a:t>
            </a:r>
          </a:p>
        </p:txBody>
      </p:sp>
      <p:sp>
        <p:nvSpPr>
          <p:cNvPr id="22" name="Espace réservé du numéro de diapositive 11">
            <a:extLst>
              <a:ext uri="{FF2B5EF4-FFF2-40B4-BE49-F238E27FC236}">
                <a16:creationId xmlns:a16="http://schemas.microsoft.com/office/drawing/2014/main" id="{1F549B1B-BDBF-FB74-BD30-B65D6157E87D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CA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A40E53A4-B0D3-3BEA-DE38-65B85D1B5A6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42261" y="1341880"/>
            <a:ext cx="11034386" cy="51439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2000" b="1" dirty="0">
                <a:solidFill>
                  <a:schemeClr val="tx2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Caractéristiques :</a:t>
            </a:r>
            <a:endParaRPr lang="fr-CA" sz="2000" b="1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dirty="0">
                <a:solidFill>
                  <a:schemeClr val="tx2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Les ressources issues d’Internet représentent la plus grande source d’information. De nombreux moteurs de recherche peuvent aider à trouver des documents à analyser.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2000" dirty="0">
              <a:solidFill>
                <a:schemeClr val="tx2"/>
              </a:solidFill>
              <a:effectLst/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dirty="0">
                <a:solidFill>
                  <a:schemeClr val="tx2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Attention à bien </a:t>
            </a:r>
            <a:r>
              <a:rPr lang="fr-FR" sz="2000" b="1" dirty="0">
                <a:solidFill>
                  <a:schemeClr val="tx2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vérifier les sources</a:t>
            </a:r>
            <a:r>
              <a:rPr lang="fr-FR" sz="2000" dirty="0">
                <a:solidFill>
                  <a:schemeClr val="tx2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 si vous utilisez l’intelligence artificielle!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CA" sz="2000" dirty="0">
              <a:solidFill>
                <a:schemeClr val="tx2"/>
              </a:solidFill>
              <a:effectLst/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2000" b="1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Documents et outils 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CA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</a:t>
            </a:r>
            <a:r>
              <a:rPr lang="fr-FR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Les moteurs de recherche : </a:t>
            </a:r>
            <a:r>
              <a:rPr lang="fr-FR" sz="2000" b="1" dirty="0" err="1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These</a:t>
            </a:r>
            <a:r>
              <a:rPr lang="fr-FR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CANADA</a:t>
            </a:r>
            <a:r>
              <a:rPr lang="fr-FR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fr-FR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Profusion Chimie</a:t>
            </a:r>
            <a:r>
              <a:rPr lang="fr-FR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fr-FR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Isidore</a:t>
            </a:r>
            <a:r>
              <a:rPr lang="fr-FR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fr-FR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Books</a:t>
            </a:r>
            <a:endParaRPr lang="fr-FR" sz="2000" b="1" dirty="0">
              <a:solidFill>
                <a:schemeClr val="bg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fr-FR" sz="2000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FR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Site Internet et portails scientifiques utiles : </a:t>
            </a:r>
            <a:r>
              <a:rPr lang="fr-FR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Wikipédia</a:t>
            </a:r>
            <a:r>
              <a:rPr lang="fr-FR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 (avec modération), </a:t>
            </a:r>
            <a:r>
              <a:rPr lang="fr-FR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Cairn</a:t>
            </a:r>
            <a:r>
              <a:rPr lang="fr-FR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 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fr-FR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	</a:t>
            </a:r>
            <a:r>
              <a:rPr lang="fr-FR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Université en ligne</a:t>
            </a:r>
            <a:endParaRPr lang="fr-CA" sz="2000" dirty="0">
              <a:effectLst/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</p:txBody>
      </p:sp>
      <p:pic>
        <p:nvPicPr>
          <p:cNvPr id="21" name="Graphique 20">
            <a:extLst>
              <a:ext uri="{FF2B5EF4-FFF2-40B4-BE49-F238E27FC236}">
                <a16:creationId xmlns:a16="http://schemas.microsoft.com/office/drawing/2014/main" id="{6BB38079-26DD-0491-F7AB-BCC8A58FAD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2640" y="3801768"/>
            <a:ext cx="184788" cy="288000"/>
          </a:xfrm>
          <a:prstGeom prst="rect">
            <a:avLst/>
          </a:prstGeom>
        </p:spPr>
      </p:pic>
      <p:pic>
        <p:nvPicPr>
          <p:cNvPr id="25" name="Graphique 24">
            <a:extLst>
              <a:ext uri="{FF2B5EF4-FFF2-40B4-BE49-F238E27FC236}">
                <a16:creationId xmlns:a16="http://schemas.microsoft.com/office/drawing/2014/main" id="{0EBDE22C-6300-9198-14EE-283403B11F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802641" y="4686494"/>
            <a:ext cx="184787" cy="2880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D8806918-BB53-9DEE-9FE5-DFF22838441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87169" y="5803300"/>
            <a:ext cx="900000" cy="900000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87E71439-1557-4611-70F0-F2F4946B295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57353" y="5803300"/>
            <a:ext cx="900000" cy="900000"/>
          </a:xfrm>
          <a:prstGeom prst="rect">
            <a:avLst/>
          </a:prstGeom>
        </p:spPr>
      </p:pic>
      <p:pic>
        <p:nvPicPr>
          <p:cNvPr id="7" name="Graphique 6">
            <a:extLst>
              <a:ext uri="{FF2B5EF4-FFF2-40B4-BE49-F238E27FC236}">
                <a16:creationId xmlns:a16="http://schemas.microsoft.com/office/drawing/2014/main" id="{E5BA2179-CA1F-A99A-A120-D5B6589ACFF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327537" y="5803300"/>
            <a:ext cx="900000" cy="90000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168E9FBD-7FF9-7F10-7809-901753CBEE1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397721" y="5803300"/>
            <a:ext cx="900000" cy="900000"/>
          </a:xfrm>
          <a:prstGeom prst="rect">
            <a:avLst/>
          </a:prstGeom>
        </p:spPr>
      </p:pic>
      <p:pic>
        <p:nvPicPr>
          <p:cNvPr id="2" name="3 recherche documentaire theorie_05">
            <a:hlinkClick r:id="" action="ppaction://media"/>
            <a:extLst>
              <a:ext uri="{FF2B5EF4-FFF2-40B4-BE49-F238E27FC236}">
                <a16:creationId xmlns:a16="http://schemas.microsoft.com/office/drawing/2014/main" id="{3537A84D-FEBC-312F-1223-846405A1E9E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442031" y="1369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60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000">
        <p:fade/>
      </p:transition>
    </mc:Choice>
    <mc:Fallback xmlns="">
      <p:transition spd="med" advTm="2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249F724-ABD1-218C-E69D-78B4321AC5C9}"/>
              </a:ext>
            </a:extLst>
          </p:cNvPr>
          <p:cNvGrpSpPr/>
          <p:nvPr/>
        </p:nvGrpSpPr>
        <p:grpSpPr>
          <a:xfrm>
            <a:off x="612368" y="2282535"/>
            <a:ext cx="10967264" cy="3420000"/>
            <a:chOff x="596609" y="1719000"/>
            <a:chExt cx="10967264" cy="3420000"/>
          </a:xfrm>
        </p:grpSpPr>
        <p:pic>
          <p:nvPicPr>
            <p:cNvPr id="29" name="Graphique 28">
              <a:extLst>
                <a:ext uri="{FF2B5EF4-FFF2-40B4-BE49-F238E27FC236}">
                  <a16:creationId xmlns:a16="http://schemas.microsoft.com/office/drawing/2014/main" id="{B76EB772-F30D-E126-E432-9669B9479EDE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143873" y="1719000"/>
              <a:ext cx="3420000" cy="3420000"/>
            </a:xfrm>
            <a:prstGeom prst="rect">
              <a:avLst/>
            </a:prstGeom>
          </p:spPr>
        </p:pic>
        <p:pic>
          <p:nvPicPr>
            <p:cNvPr id="3" name="Graphique 2">
              <a:extLst>
                <a:ext uri="{FF2B5EF4-FFF2-40B4-BE49-F238E27FC236}">
                  <a16:creationId xmlns:a16="http://schemas.microsoft.com/office/drawing/2014/main" id="{96BC530B-0278-3EF6-AB6B-CA944B763063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96609" y="1719000"/>
              <a:ext cx="3420000" cy="3420000"/>
            </a:xfrm>
            <a:prstGeom prst="rect">
              <a:avLst/>
            </a:prstGeom>
          </p:spPr>
        </p:pic>
        <p:pic>
          <p:nvPicPr>
            <p:cNvPr id="2" name="Graphique 1">
              <a:extLst>
                <a:ext uri="{FF2B5EF4-FFF2-40B4-BE49-F238E27FC236}">
                  <a16:creationId xmlns:a16="http://schemas.microsoft.com/office/drawing/2014/main" id="{4339C6C3-DAFF-A20B-C169-2E4E3E2CD5F5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370241" y="1719000"/>
              <a:ext cx="3420000" cy="3420000"/>
            </a:xfrm>
            <a:prstGeom prst="rect">
              <a:avLst/>
            </a:prstGeom>
          </p:spPr>
        </p:pic>
      </p:grpSp>
      <p:sp>
        <p:nvSpPr>
          <p:cNvPr id="4" name="Titre 3">
            <a:extLst>
              <a:ext uri="{FF2B5EF4-FFF2-40B4-BE49-F238E27FC236}">
                <a16:creationId xmlns:a16="http://schemas.microsoft.com/office/drawing/2014/main" id="{DEAC7697-7ACB-63D2-4179-F837194403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7034" y="350879"/>
            <a:ext cx="11984966" cy="1268083"/>
          </a:xfrm>
        </p:spPr>
        <p:txBody>
          <a:bodyPr>
            <a:noAutofit/>
          </a:bodyPr>
          <a:lstStyle/>
          <a:p>
            <a:r>
              <a:rPr lang="fr-CA" sz="5500" dirty="0">
                <a:solidFill>
                  <a:schemeClr val="bg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Étapes de la recherche documentaire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9B609B-846D-B5B0-CFA1-15F333D6CE6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2987" y="3989272"/>
            <a:ext cx="2170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FF8786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La préparation de la recherche</a:t>
            </a: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FF8786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A763939-1055-2406-867C-076DB205A00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909142" y="3992534"/>
            <a:ext cx="23637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078C8C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La recherche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078C8C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de documents</a:t>
            </a:r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4C7F6EF-083E-D839-407F-093790EFA1F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687756" y="3992534"/>
            <a:ext cx="2363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La vérification des sources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35431017-84D5-0482-8CAC-138511E29F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19796" y="3335429"/>
            <a:ext cx="1794461" cy="432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78D79BB0-F920-22E7-0CEC-F9BD408EAE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93787" y="3335429"/>
            <a:ext cx="1794461" cy="4320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40F2CB80-F0FD-5668-B704-20C5E86D7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972401" y="3335429"/>
            <a:ext cx="1794461" cy="432000"/>
          </a:xfrm>
          <a:prstGeom prst="rect">
            <a:avLst/>
          </a:prstGeom>
        </p:spPr>
      </p:pic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DC496DDF-6887-F483-1360-D3AD4293B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6831" y="6346825"/>
            <a:ext cx="302294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 smtClean="0">
                <a:ln>
                  <a:noFill/>
                </a:ln>
                <a:solidFill>
                  <a:srgbClr val="FDEDE7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CA" sz="2000" b="1" i="0" u="none" strike="noStrike" kern="1200" cap="none" spc="0" normalizeH="0" baseline="0" noProof="0">
              <a:ln>
                <a:noFill/>
              </a:ln>
              <a:solidFill>
                <a:srgbClr val="FDEDE7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EAC855-6590-247A-85D9-A56B158F8342}"/>
              </a:ext>
            </a:extLst>
          </p:cNvPr>
          <p:cNvSpPr txBox="1"/>
          <p:nvPr/>
        </p:nvSpPr>
        <p:spPr>
          <a:xfrm>
            <a:off x="2409497" y="3002534"/>
            <a:ext cx="6150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1</a:t>
            </a:r>
            <a:endParaRPr kumimoji="0" lang="fr-CA" sz="2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8A81ED-FFFD-1FB7-675A-1FE2885B2347}"/>
              </a:ext>
            </a:extLst>
          </p:cNvPr>
          <p:cNvSpPr txBox="1"/>
          <p:nvPr/>
        </p:nvSpPr>
        <p:spPr>
          <a:xfrm>
            <a:off x="5783489" y="3002534"/>
            <a:ext cx="6150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2</a:t>
            </a:r>
            <a:endParaRPr kumimoji="0" lang="fr-CA" sz="28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931A1A-D9A7-25B4-16D7-4C739B8A0CC0}"/>
              </a:ext>
            </a:extLst>
          </p:cNvPr>
          <p:cNvSpPr txBox="1"/>
          <p:nvPr/>
        </p:nvSpPr>
        <p:spPr>
          <a:xfrm>
            <a:off x="9562103" y="2999533"/>
            <a:ext cx="6150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3</a:t>
            </a:r>
            <a:endParaRPr kumimoji="0" lang="fr-CA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5" name="3 recherche documentaire theorie_06">
            <a:hlinkClick r:id="" action="ppaction://media"/>
            <a:extLst>
              <a:ext uri="{FF2B5EF4-FFF2-40B4-BE49-F238E27FC236}">
                <a16:creationId xmlns:a16="http://schemas.microsoft.com/office/drawing/2014/main" id="{F10E4BB2-D04C-6EF3-E34B-FFA8744441D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63909" y="146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8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000">
        <p:fade/>
      </p:transition>
    </mc:Choice>
    <mc:Fallback xmlns="">
      <p:transition spd="med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93F538-C8CD-6F48-2967-03724EF36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4">
            <a:extLst>
              <a:ext uri="{FF2B5EF4-FFF2-40B4-BE49-F238E27FC236}">
                <a16:creationId xmlns:a16="http://schemas.microsoft.com/office/drawing/2014/main" id="{67E5CD5F-92FD-8CF1-F4EE-C0C4CA94B3E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292887" y="1965350"/>
            <a:ext cx="7606226" cy="827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Analyser son sujet et d</a:t>
            </a:r>
            <a:r>
              <a:rPr lang="fr-CA" sz="2000">
                <a:solidFill>
                  <a:schemeClr val="accent2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élimiter le périmètre de recherche avec la </a:t>
            </a:r>
            <a:r>
              <a:rPr lang="fr-CA" sz="2000" b="1">
                <a:solidFill>
                  <a:schemeClr val="accent1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méthode journalistique des 3QPOC</a:t>
            </a: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9F31CE28-7712-B232-10F8-F09C458B37A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063506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préparation de la recherche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6DA750C3-4A40-8B66-316B-475DAFB3FA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5400000" flipV="1">
            <a:off x="127506" y="92284"/>
            <a:ext cx="936000" cy="936000"/>
          </a:xfrm>
          <a:prstGeom prst="rect">
            <a:avLst/>
          </a:prstGeom>
        </p:spPr>
      </p:pic>
      <p:sp>
        <p:nvSpPr>
          <p:cNvPr id="12" name="Sous-titre 4">
            <a:extLst>
              <a:ext uri="{FF2B5EF4-FFF2-40B4-BE49-F238E27FC236}">
                <a16:creationId xmlns:a16="http://schemas.microsoft.com/office/drawing/2014/main" id="{54E817B8-27D4-B606-D622-C44283B4402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36843" y="322507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1</a:t>
            </a:r>
          </a:p>
        </p:txBody>
      </p:sp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22A2E5AD-1032-A976-4169-4DCCBA17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73A7049-C872-F6DF-62DE-59B3DD93939F}"/>
              </a:ext>
            </a:extLst>
          </p:cNvPr>
          <p:cNvGrpSpPr/>
          <p:nvPr/>
        </p:nvGrpSpPr>
        <p:grpSpPr>
          <a:xfrm>
            <a:off x="142156" y="3274926"/>
            <a:ext cx="11907687" cy="1917614"/>
            <a:chOff x="312886" y="3225228"/>
            <a:chExt cx="11907687" cy="1917614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EA6E8722-BF1D-72BC-5F25-6FAE5CBB76A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2886" y="3225228"/>
              <a:ext cx="9899354" cy="1917614"/>
              <a:chOff x="4333410" y="5629214"/>
              <a:chExt cx="5603405" cy="1085442"/>
            </a:xfrm>
          </p:grpSpPr>
          <p:pic>
            <p:nvPicPr>
              <p:cNvPr id="11" name="Graphique 10">
                <a:extLst>
                  <a:ext uri="{FF2B5EF4-FFF2-40B4-BE49-F238E27FC236}">
                    <a16:creationId xmlns:a16="http://schemas.microsoft.com/office/drawing/2014/main" id="{E089CFBF-E0A3-8B10-0197-6BF4753EC7D6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716051" y="5634656"/>
                <a:ext cx="1080000" cy="1080000"/>
              </a:xfrm>
              <a:prstGeom prst="rect">
                <a:avLst/>
              </a:prstGeom>
            </p:spPr>
          </p:pic>
          <p:pic>
            <p:nvPicPr>
              <p:cNvPr id="15" name="Graphique 14">
                <a:extLst>
                  <a:ext uri="{FF2B5EF4-FFF2-40B4-BE49-F238E27FC236}">
                    <a16:creationId xmlns:a16="http://schemas.microsoft.com/office/drawing/2014/main" id="{4F81E9B3-4066-EC6F-DB93-1C0A213F3007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6606993" y="5634656"/>
                <a:ext cx="1080000" cy="1080000"/>
              </a:xfrm>
              <a:prstGeom prst="rect">
                <a:avLst/>
              </a:prstGeom>
            </p:spPr>
          </p:pic>
          <p:pic>
            <p:nvPicPr>
              <p:cNvPr id="16" name="Graphique 15">
                <a:extLst>
                  <a:ext uri="{FF2B5EF4-FFF2-40B4-BE49-F238E27FC236}">
                    <a16:creationId xmlns:a16="http://schemas.microsoft.com/office/drawing/2014/main" id="{CBBD0163-5FAA-2F95-DB0D-21644461F965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5470202" y="5634656"/>
                <a:ext cx="1080000" cy="1080000"/>
              </a:xfrm>
              <a:prstGeom prst="rect">
                <a:avLst/>
              </a:prstGeom>
            </p:spPr>
          </p:pic>
          <p:pic>
            <p:nvPicPr>
              <p:cNvPr id="18" name="Graphique 17">
                <a:extLst>
                  <a:ext uri="{FF2B5EF4-FFF2-40B4-BE49-F238E27FC236}">
                    <a16:creationId xmlns:a16="http://schemas.microsoft.com/office/drawing/2014/main" id="{B659FD0A-B148-AF55-C4C7-0EE5393ADA92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 rot="16200000" flipV="1">
                <a:off x="4333411" y="5634656"/>
                <a:ext cx="1079999" cy="1080001"/>
              </a:xfrm>
              <a:prstGeom prst="rect">
                <a:avLst/>
              </a:prstGeom>
            </p:spPr>
          </p:pic>
          <p:pic>
            <p:nvPicPr>
              <p:cNvPr id="19" name="Graphique 18">
                <a:extLst>
                  <a:ext uri="{FF2B5EF4-FFF2-40B4-BE49-F238E27FC236}">
                    <a16:creationId xmlns:a16="http://schemas.microsoft.com/office/drawing/2014/main" id="{A74F1573-7929-26F4-8E9A-15CE92A73B6F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8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 flipV="1">
                <a:off x="8856816" y="5629214"/>
                <a:ext cx="1079999" cy="1080001"/>
              </a:xfrm>
              <a:prstGeom prst="rect">
                <a:avLst/>
              </a:prstGeom>
            </p:spPr>
          </p:pic>
        </p:grpSp>
        <p:pic>
          <p:nvPicPr>
            <p:cNvPr id="2" name="Graphique 1">
              <a:extLst>
                <a:ext uri="{FF2B5EF4-FFF2-40B4-BE49-F238E27FC236}">
                  <a16:creationId xmlns:a16="http://schemas.microsoft.com/office/drawing/2014/main" id="{6282ECFB-1955-1CE0-4549-D3460BA54F30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312572" y="3225228"/>
              <a:ext cx="1908001" cy="1908000"/>
            </a:xfrm>
            <a:prstGeom prst="rect">
              <a:avLst/>
            </a:prstGeom>
          </p:spPr>
        </p:pic>
      </p:grpSp>
      <p:sp>
        <p:nvSpPr>
          <p:cNvPr id="5" name="Sous-titre 4">
            <a:extLst>
              <a:ext uri="{FF2B5EF4-FFF2-40B4-BE49-F238E27FC236}">
                <a16:creationId xmlns:a16="http://schemas.microsoft.com/office/drawing/2014/main" id="{99ED40CF-E2DA-026E-48AE-CF9673DE55D3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42155" y="4045847"/>
            <a:ext cx="1573785" cy="3661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>
                <a:solidFill>
                  <a:schemeClr val="tx2"/>
                </a:solidFill>
                <a:latin typeface="Prompt Black" panose="00000A00000000000000" pitchFamily="2" charset="-34"/>
                <a:ea typeface="Times New Roman" panose="02020603050405020304" pitchFamily="18" charset="0"/>
                <a:cs typeface="Prompt Black" panose="00000A00000000000000" pitchFamily="2" charset="-34"/>
              </a:rPr>
              <a:t>Qui ?</a:t>
            </a:r>
            <a:endParaRPr lang="fr-CA" sz="2000">
              <a:solidFill>
                <a:schemeClr val="tx2"/>
              </a:solidFill>
              <a:latin typeface="Prompt Black" panose="00000A00000000000000" pitchFamily="2" charset="-34"/>
              <a:ea typeface="Calibri" panose="020F0502020204030204" pitchFamily="34" charset="0"/>
              <a:cs typeface="Prompt Black" panose="00000A00000000000000" pitchFamily="2" charset="-34"/>
            </a:endParaRPr>
          </a:p>
        </p:txBody>
      </p:sp>
      <p:sp>
        <p:nvSpPr>
          <p:cNvPr id="14" name="Sous-titre 4">
            <a:extLst>
              <a:ext uri="{FF2B5EF4-FFF2-40B4-BE49-F238E27FC236}">
                <a16:creationId xmlns:a16="http://schemas.microsoft.com/office/drawing/2014/main" id="{4060D676-B795-E697-6AED-BCDD9C0954DC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317597" y="4055461"/>
            <a:ext cx="1573785" cy="3661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>
                <a:solidFill>
                  <a:schemeClr val="accent2"/>
                </a:solidFill>
                <a:latin typeface="Prompt Black" panose="00000A00000000000000" pitchFamily="2" charset="-34"/>
                <a:ea typeface="Times New Roman" panose="02020603050405020304" pitchFamily="18" charset="0"/>
                <a:cs typeface="Prompt Black" panose="00000A00000000000000" pitchFamily="2" charset="-34"/>
              </a:rPr>
              <a:t>Quoi ?</a:t>
            </a:r>
            <a:endParaRPr lang="fr-CA" sz="2000">
              <a:solidFill>
                <a:schemeClr val="accent2"/>
              </a:solidFill>
              <a:latin typeface="Prompt Black" panose="00000A00000000000000" pitchFamily="2" charset="-34"/>
              <a:ea typeface="Calibri" panose="020F0502020204030204" pitchFamily="34" charset="0"/>
              <a:cs typeface="Prompt Black" panose="00000A00000000000000" pitchFamily="2" charset="-34"/>
            </a:endParaRPr>
          </a:p>
        </p:txBody>
      </p:sp>
      <p:sp>
        <p:nvSpPr>
          <p:cNvPr id="23" name="Sous-titre 4">
            <a:extLst>
              <a:ext uri="{FF2B5EF4-FFF2-40B4-BE49-F238E27FC236}">
                <a16:creationId xmlns:a16="http://schemas.microsoft.com/office/drawing/2014/main" id="{3D3FEC24-0A1B-A322-B61F-BD06EEB009FF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4325928" y="4045846"/>
            <a:ext cx="1573785" cy="3661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>
                <a:latin typeface="Prompt Black" panose="00000A00000000000000" pitchFamily="2" charset="-34"/>
                <a:ea typeface="Times New Roman" panose="02020603050405020304" pitchFamily="18" charset="0"/>
                <a:cs typeface="Prompt Black" panose="00000A00000000000000" pitchFamily="2" charset="-34"/>
              </a:rPr>
              <a:t>Quand ?</a:t>
            </a:r>
            <a:endParaRPr lang="fr-CA" sz="2000">
              <a:latin typeface="Prompt Black" panose="00000A00000000000000" pitchFamily="2" charset="-34"/>
              <a:ea typeface="Calibri" panose="020F0502020204030204" pitchFamily="34" charset="0"/>
              <a:cs typeface="Prompt Black" panose="00000A00000000000000" pitchFamily="2" charset="-34"/>
            </a:endParaRPr>
          </a:p>
        </p:txBody>
      </p:sp>
      <p:sp>
        <p:nvSpPr>
          <p:cNvPr id="24" name="Sous-titre 4">
            <a:extLst>
              <a:ext uri="{FF2B5EF4-FFF2-40B4-BE49-F238E27FC236}">
                <a16:creationId xmlns:a16="http://schemas.microsoft.com/office/drawing/2014/main" id="{DDB6D3D8-4CA7-7483-22B0-BE1D995CEBD9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6285265" y="4045845"/>
            <a:ext cx="1573785" cy="3661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>
                <a:solidFill>
                  <a:schemeClr val="tx2"/>
                </a:solidFill>
                <a:latin typeface="Prompt Black" panose="00000A00000000000000" pitchFamily="2" charset="-34"/>
                <a:ea typeface="Times New Roman" panose="02020603050405020304" pitchFamily="18" charset="0"/>
                <a:cs typeface="Prompt Black" panose="00000A00000000000000" pitchFamily="2" charset="-34"/>
              </a:rPr>
              <a:t>Pourquoi ?</a:t>
            </a:r>
            <a:endParaRPr lang="fr-CA" sz="2000">
              <a:solidFill>
                <a:schemeClr val="tx2"/>
              </a:solidFill>
              <a:latin typeface="Prompt Black" panose="00000A00000000000000" pitchFamily="2" charset="-34"/>
              <a:ea typeface="Calibri" panose="020F0502020204030204" pitchFamily="34" charset="0"/>
              <a:cs typeface="Prompt Black" panose="00000A00000000000000" pitchFamily="2" charset="-34"/>
            </a:endParaRPr>
          </a:p>
        </p:txBody>
      </p:sp>
      <p:sp>
        <p:nvSpPr>
          <p:cNvPr id="25" name="Sous-titre 4">
            <a:extLst>
              <a:ext uri="{FF2B5EF4-FFF2-40B4-BE49-F238E27FC236}">
                <a16:creationId xmlns:a16="http://schemas.microsoft.com/office/drawing/2014/main" id="{BD1C8209-2531-CFB8-5329-F62DAD56FB17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8529957" y="4045844"/>
            <a:ext cx="1573785" cy="3661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>
                <a:latin typeface="Prompt Black" panose="00000A00000000000000" pitchFamily="2" charset="-34"/>
                <a:ea typeface="Times New Roman" panose="02020603050405020304" pitchFamily="18" charset="0"/>
                <a:cs typeface="Prompt Black" panose="00000A00000000000000" pitchFamily="2" charset="-34"/>
              </a:rPr>
              <a:t>Où ?</a:t>
            </a:r>
            <a:endParaRPr lang="fr-CA" sz="2000">
              <a:latin typeface="Prompt Black" panose="00000A00000000000000" pitchFamily="2" charset="-34"/>
              <a:ea typeface="Calibri" panose="020F0502020204030204" pitchFamily="34" charset="0"/>
              <a:cs typeface="Prompt Black" panose="00000A00000000000000" pitchFamily="2" charset="-34"/>
            </a:endParaRPr>
          </a:p>
        </p:txBody>
      </p:sp>
      <p:sp>
        <p:nvSpPr>
          <p:cNvPr id="26" name="Sous-titre 4">
            <a:extLst>
              <a:ext uri="{FF2B5EF4-FFF2-40B4-BE49-F238E27FC236}">
                <a16:creationId xmlns:a16="http://schemas.microsoft.com/office/drawing/2014/main" id="{FD4E03A4-94DB-0889-A84C-E1A1BA9F3BFF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10283281" y="4045843"/>
            <a:ext cx="1625121" cy="3661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>
                <a:solidFill>
                  <a:schemeClr val="accent2"/>
                </a:solidFill>
                <a:latin typeface="Prompt Black" panose="00000A00000000000000" pitchFamily="2" charset="-34"/>
                <a:ea typeface="Times New Roman" panose="02020603050405020304" pitchFamily="18" charset="0"/>
                <a:cs typeface="Prompt Black" panose="00000A00000000000000" pitchFamily="2" charset="-34"/>
              </a:rPr>
              <a:t>Comment ?</a:t>
            </a:r>
            <a:endParaRPr lang="fr-CA" sz="2000">
              <a:solidFill>
                <a:schemeClr val="accent2"/>
              </a:solidFill>
              <a:latin typeface="Prompt Black" panose="00000A00000000000000" pitchFamily="2" charset="-34"/>
              <a:ea typeface="Calibri" panose="020F0502020204030204" pitchFamily="34" charset="0"/>
              <a:cs typeface="Prompt Black" panose="00000A00000000000000" pitchFamily="2" charset="-34"/>
            </a:endParaRPr>
          </a:p>
        </p:txBody>
      </p:sp>
      <p:pic>
        <p:nvPicPr>
          <p:cNvPr id="6" name="3 recherche documentaire theorie_07">
            <a:hlinkClick r:id="" action="ppaction://media"/>
            <a:extLst>
              <a:ext uri="{FF2B5EF4-FFF2-40B4-BE49-F238E27FC236}">
                <a16:creationId xmlns:a16="http://schemas.microsoft.com/office/drawing/2014/main" id="{C5965C4C-1141-C65B-5FE7-6D46C787123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611074" y="177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4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000">
        <p:fade/>
      </p:transition>
    </mc:Choice>
    <mc:Fallback xmlns="">
      <p:transition spd="med" advTm="2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986D8-E526-9FD6-AC47-0CF4ECD25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4">
            <a:extLst>
              <a:ext uri="{FF2B5EF4-FFF2-40B4-BE49-F238E27FC236}">
                <a16:creationId xmlns:a16="http://schemas.microsoft.com/office/drawing/2014/main" id="{AFDC38B3-7F19-0B55-D77A-E8CF70B077F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52460" y="1537121"/>
            <a:ext cx="10887075" cy="6349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 i="1">
                <a:solidFill>
                  <a:schemeClr val="accent2"/>
                </a:solidFill>
                <a:latin typeface="Prompt"/>
                <a:ea typeface="Times New Roman" panose="02020603050405020304" pitchFamily="18" charset="0"/>
                <a:cs typeface="Prompt"/>
              </a:rPr>
              <a:t>Exemple de sujet de vulgarisation </a:t>
            </a:r>
            <a:r>
              <a:rPr lang="fr-CA" sz="2000">
                <a:solidFill>
                  <a:schemeClr val="accent2"/>
                </a:solidFill>
                <a:latin typeface="Prompt"/>
                <a:ea typeface="Times New Roman" panose="02020603050405020304" pitchFamily="18" charset="0"/>
                <a:cs typeface="Prompt"/>
              </a:rPr>
              <a:t>: Le véganisme au Québec, évolution et avenir.</a:t>
            </a:r>
            <a:endParaRPr lang="fr-CA" sz="2000" b="1">
              <a:solidFill>
                <a:schemeClr val="accent2"/>
              </a:solidFill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04468D28-1A0B-26B9-E0DD-46BBDD39058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063506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préparation de la recherche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6F07A70C-97AF-DDBA-9F3A-18121F04E62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 flipV="1">
            <a:off x="127506" y="92284"/>
            <a:ext cx="936000" cy="936000"/>
          </a:xfrm>
          <a:prstGeom prst="rect">
            <a:avLst/>
          </a:prstGeom>
        </p:spPr>
      </p:pic>
      <p:sp>
        <p:nvSpPr>
          <p:cNvPr id="12" name="Sous-titre 4">
            <a:extLst>
              <a:ext uri="{FF2B5EF4-FFF2-40B4-BE49-F238E27FC236}">
                <a16:creationId xmlns:a16="http://schemas.microsoft.com/office/drawing/2014/main" id="{DBD9D82E-2337-8F9A-BFF0-C04A294FD39D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36843" y="322507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1</a:t>
            </a:r>
          </a:p>
        </p:txBody>
      </p:sp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6159EC3B-26EA-65E4-1C7B-D8DDF8115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graphicFrame>
        <p:nvGraphicFramePr>
          <p:cNvPr id="8" name="Espace réservé du contenu 3">
            <a:extLst>
              <a:ext uri="{FF2B5EF4-FFF2-40B4-BE49-F238E27FC236}">
                <a16:creationId xmlns:a16="http://schemas.microsoft.com/office/drawing/2014/main" id="{1C0A5D9E-8A03-AADF-B78E-3E898980C937}"/>
              </a:ext>
            </a:extLst>
          </p:cNvPr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5951916"/>
              </p:ext>
            </p:extLst>
          </p:nvPr>
        </p:nvGraphicFramePr>
        <p:xfrm>
          <a:off x="540637" y="2041216"/>
          <a:ext cx="11110719" cy="4554079"/>
        </p:xfrm>
        <a:graphic>
          <a:graphicData uri="http://schemas.openxmlformats.org/drawingml/2006/table">
            <a:tbl>
              <a:tblPr firstRow="1" firstCol="1" bandRow="1"/>
              <a:tblGrid>
                <a:gridCol w="1410358">
                  <a:extLst>
                    <a:ext uri="{9D8B030D-6E8A-4147-A177-3AD203B41FA5}">
                      <a16:colId xmlns:a16="http://schemas.microsoft.com/office/drawing/2014/main" val="2946817009"/>
                    </a:ext>
                  </a:extLst>
                </a:gridCol>
                <a:gridCol w="4370982">
                  <a:extLst>
                    <a:ext uri="{9D8B030D-6E8A-4147-A177-3AD203B41FA5}">
                      <a16:colId xmlns:a16="http://schemas.microsoft.com/office/drawing/2014/main" val="1075455224"/>
                    </a:ext>
                  </a:extLst>
                </a:gridCol>
                <a:gridCol w="5329379">
                  <a:extLst>
                    <a:ext uri="{9D8B030D-6E8A-4147-A177-3AD203B41FA5}">
                      <a16:colId xmlns:a16="http://schemas.microsoft.com/office/drawing/2014/main" val="2033429515"/>
                    </a:ext>
                  </a:extLst>
                </a:gridCol>
              </a:tblGrid>
              <a:tr h="4534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2000" b="0">
                          <a:solidFill>
                            <a:srgbClr val="E7FEFE"/>
                          </a:solidFill>
                          <a:effectLst/>
                          <a:latin typeface="Prompt Black" panose="00000A00000000000000" pitchFamily="2" charset="-34"/>
                          <a:cs typeface="Prompt Black" panose="00000A00000000000000" pitchFamily="2" charset="-34"/>
                        </a:rPr>
                        <a:t>3QPOC</a:t>
                      </a:r>
                      <a:endParaRPr lang="fr-CA" sz="2000" b="0">
                        <a:solidFill>
                          <a:srgbClr val="E7FEFE"/>
                        </a:solidFill>
                        <a:effectLst/>
                        <a:latin typeface="Prompt Black" panose="00000A00000000000000" pitchFamily="2" charset="-34"/>
                        <a:ea typeface="Calibri" panose="020F0502020204030204" pitchFamily="34" charset="0"/>
                        <a:cs typeface="Prompt Black" panose="00000A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 b="0">
                          <a:solidFill>
                            <a:schemeClr val="tx2"/>
                          </a:solidFill>
                          <a:effectLst/>
                          <a:latin typeface="Prompt Black" panose="00000A00000000000000" pitchFamily="2" charset="-34"/>
                          <a:cs typeface="Prompt Black" panose="00000A00000000000000" pitchFamily="2" charset="-34"/>
                        </a:rPr>
                        <a:t>Questions</a:t>
                      </a:r>
                      <a:endParaRPr lang="fr-CA" sz="1600" b="0">
                        <a:solidFill>
                          <a:schemeClr val="tx2"/>
                        </a:solidFill>
                        <a:effectLst/>
                        <a:latin typeface="Prompt Black" panose="00000A00000000000000" pitchFamily="2" charset="-34"/>
                        <a:ea typeface="Calibri" panose="020F0502020204030204" pitchFamily="34" charset="0"/>
                        <a:cs typeface="Prompt Black" panose="00000A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 b="0">
                          <a:solidFill>
                            <a:schemeClr val="tx2"/>
                          </a:solidFill>
                          <a:effectLst/>
                          <a:latin typeface="Prompt Black" panose="00000A00000000000000" pitchFamily="2" charset="-34"/>
                          <a:cs typeface="Prompt Black" panose="00000A00000000000000" pitchFamily="2" charset="-34"/>
                        </a:rPr>
                        <a:t>Sujet</a:t>
                      </a:r>
                      <a:endParaRPr lang="fr-CA" sz="1600" b="0">
                        <a:solidFill>
                          <a:schemeClr val="tx2"/>
                        </a:solidFill>
                        <a:effectLst/>
                        <a:latin typeface="Prompt Black" panose="00000A00000000000000" pitchFamily="2" charset="-34"/>
                        <a:ea typeface="Calibri" panose="020F0502020204030204" pitchFamily="34" charset="0"/>
                        <a:cs typeface="Prompt Black" panose="00000A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26473"/>
                  </a:ext>
                </a:extLst>
              </a:tr>
              <a:tr h="3354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 b="1" kern="1200">
                          <a:solidFill>
                            <a:schemeClr val="tx1"/>
                          </a:solidFill>
                          <a:effectLst/>
                          <a:latin typeface="Prompt" panose="00000500000000000000" pitchFamily="2" charset="-34"/>
                          <a:ea typeface="+mn-ea"/>
                          <a:cs typeface="Prompt" panose="00000500000000000000" pitchFamily="2" charset="-34"/>
                        </a:rPr>
                        <a:t>Quoi?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B5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1"/>
                          </a:solidFill>
                          <a:effectLst/>
                          <a:latin typeface="Prompt" panose="00000500000000000000" pitchFamily="2" charset="-34"/>
                          <a:cs typeface="Prompt" panose="00000500000000000000" pitchFamily="2" charset="-34"/>
                        </a:rPr>
                        <a:t>Quel est le sujet de ma recherche?</a:t>
                      </a:r>
                      <a:endParaRPr lang="fr-CA" sz="1600">
                        <a:solidFill>
                          <a:schemeClr val="tx1"/>
                        </a:solidFill>
                        <a:effectLst/>
                        <a:latin typeface="Prompt" panose="00000500000000000000" pitchFamily="2" charset="-34"/>
                        <a:ea typeface="Calibri" panose="020F0502020204030204" pitchFamily="34" charset="0"/>
                        <a:cs typeface="Prompt" panose="000005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2C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1"/>
                          </a:solidFill>
                          <a:effectLst/>
                          <a:latin typeface="Prompt"/>
                          <a:cs typeface="Prompt"/>
                        </a:rPr>
                        <a:t>Le véganisme comme mouvement politique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522732"/>
                  </a:ext>
                </a:extLst>
              </a:tr>
              <a:tr h="328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 b="1" kern="1200">
                          <a:solidFill>
                            <a:schemeClr val="tx2"/>
                          </a:solidFill>
                          <a:effectLst/>
                          <a:latin typeface="Prompt" panose="00000500000000000000" pitchFamily="2" charset="-34"/>
                          <a:ea typeface="+mn-ea"/>
                          <a:cs typeface="Prompt" panose="00000500000000000000" pitchFamily="2" charset="-34"/>
                        </a:rPr>
                        <a:t>Qui?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7C6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2"/>
                          </a:solidFill>
                          <a:effectLst/>
                          <a:latin typeface="Prompt" panose="00000500000000000000" pitchFamily="2" charset="-34"/>
                          <a:cs typeface="Prompt" panose="00000500000000000000" pitchFamily="2" charset="-34"/>
                        </a:rPr>
                        <a:t>Qui est-ce qui est étudié ici?</a:t>
                      </a:r>
                      <a:endParaRPr lang="fr-CA" sz="1600">
                        <a:solidFill>
                          <a:schemeClr val="tx2"/>
                        </a:solidFill>
                        <a:effectLst/>
                        <a:latin typeface="Prompt" panose="00000500000000000000" pitchFamily="2" charset="-34"/>
                        <a:ea typeface="Calibri" panose="020F0502020204030204" pitchFamily="34" charset="0"/>
                        <a:cs typeface="Prompt" panose="000005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3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2"/>
                          </a:solidFill>
                          <a:effectLst/>
                          <a:latin typeface="Prompt"/>
                          <a:cs typeface="Prompt"/>
                        </a:rPr>
                        <a:t>Les personnes véganes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3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476077"/>
                  </a:ext>
                </a:extLst>
              </a:tr>
              <a:tr h="4269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 b="1" kern="1200">
                          <a:solidFill>
                            <a:schemeClr val="tx1"/>
                          </a:solidFill>
                          <a:effectLst/>
                          <a:latin typeface="Prompt" panose="00000500000000000000" pitchFamily="2" charset="-34"/>
                          <a:ea typeface="+mn-ea"/>
                          <a:cs typeface="Prompt" panose="00000500000000000000" pitchFamily="2" charset="-34"/>
                        </a:rPr>
                        <a:t>Quand?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B5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1"/>
                          </a:solidFill>
                          <a:effectLst/>
                          <a:latin typeface="Prompt" panose="00000500000000000000" pitchFamily="2" charset="-34"/>
                          <a:cs typeface="Prompt" panose="00000500000000000000" pitchFamily="2" charset="-34"/>
                        </a:rPr>
                        <a:t>Sur quelle période s’étend mon enquête?</a:t>
                      </a:r>
                      <a:endParaRPr lang="fr-CA" sz="1600">
                        <a:solidFill>
                          <a:schemeClr val="tx1"/>
                        </a:solidFill>
                        <a:effectLst/>
                        <a:latin typeface="Prompt" panose="00000500000000000000" pitchFamily="2" charset="-34"/>
                        <a:ea typeface="Calibri" panose="020F0502020204030204" pitchFamily="34" charset="0"/>
                        <a:cs typeface="Prompt" panose="000005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2C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1"/>
                          </a:solidFill>
                          <a:effectLst/>
                          <a:latin typeface="Prompt"/>
                          <a:cs typeface="Prompt"/>
                        </a:rPr>
                        <a:t>Au 21e siècle (entre les années 2000 et 2026)</a:t>
                      </a:r>
                      <a:endParaRPr lang="fr-CA" sz="1600">
                        <a:solidFill>
                          <a:schemeClr val="tx1"/>
                        </a:solidFill>
                        <a:effectLst/>
                        <a:latin typeface="Prompt"/>
                        <a:ea typeface="Calibri" panose="020F0502020204030204" pitchFamily="34" charset="0"/>
                        <a:cs typeface="Prompt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543654"/>
                  </a:ext>
                </a:extLst>
              </a:tr>
              <a:tr h="15141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 b="1" kern="1200">
                          <a:solidFill>
                            <a:schemeClr val="tx2"/>
                          </a:solidFill>
                          <a:effectLst/>
                          <a:latin typeface="Prompt" panose="00000500000000000000" pitchFamily="2" charset="-34"/>
                          <a:ea typeface="+mn-ea"/>
                          <a:cs typeface="Prompt" panose="00000500000000000000" pitchFamily="2" charset="-34"/>
                        </a:rPr>
                        <a:t>Pourquoi?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7C6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2"/>
                          </a:solidFill>
                          <a:effectLst/>
                          <a:latin typeface="Prompt" panose="00000500000000000000" pitchFamily="2" charset="-34"/>
                          <a:cs typeface="Prompt" panose="00000500000000000000" pitchFamily="2" charset="-34"/>
                        </a:rPr>
                        <a:t>Pourquoi est-ce utile d’étudier ce phénomène? </a:t>
                      </a:r>
                      <a:br>
                        <a:rPr lang="fr-CA" sz="1600">
                          <a:solidFill>
                            <a:schemeClr val="tx2"/>
                          </a:solidFill>
                          <a:effectLst/>
                          <a:latin typeface="Prompt" panose="00000500000000000000" pitchFamily="2" charset="-34"/>
                          <a:cs typeface="Prompt" panose="00000500000000000000" pitchFamily="2" charset="-34"/>
                        </a:rPr>
                      </a:br>
                      <a:r>
                        <a:rPr lang="fr-CA" sz="1600">
                          <a:solidFill>
                            <a:schemeClr val="tx2"/>
                          </a:solidFill>
                          <a:effectLst/>
                          <a:latin typeface="Prompt" panose="00000500000000000000" pitchFamily="2" charset="-34"/>
                          <a:cs typeface="Prompt" panose="00000500000000000000" pitchFamily="2" charset="-34"/>
                        </a:rPr>
                        <a:t>Pourquoi le sujet de recherche est-il intéressant?</a:t>
                      </a:r>
                      <a:endParaRPr lang="fr-CA" sz="1600">
                        <a:solidFill>
                          <a:schemeClr val="tx2"/>
                        </a:solidFill>
                        <a:effectLst/>
                        <a:latin typeface="Prompt" panose="00000500000000000000" pitchFamily="2" charset="-34"/>
                        <a:ea typeface="Calibri" panose="020F0502020204030204" pitchFamily="34" charset="0"/>
                        <a:cs typeface="Prompt" panose="000005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3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2"/>
                          </a:solidFill>
                          <a:effectLst/>
                          <a:latin typeface="Prompt"/>
                          <a:cs typeface="Prompt"/>
                        </a:rPr>
                        <a:t>Le véganisme est un acte politique en plein essor qui vise à influencer les politiques publiques et à transformer la société pour diminuer la consommation de produits animaux et favoriser le développement d'alternatives végétales.</a:t>
                      </a:r>
                      <a:endParaRPr lang="fr-CA" sz="1600" b="0" i="0" u="none" strike="noStrike" noProof="0">
                        <a:solidFill>
                          <a:schemeClr val="tx2"/>
                        </a:solidFill>
                        <a:effectLst/>
                        <a:highlight>
                          <a:srgbClr val="FFFFFF"/>
                        </a:highlight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3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808240"/>
                  </a:ext>
                </a:extLst>
              </a:tr>
              <a:tr h="312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 b="1" kern="1200">
                          <a:solidFill>
                            <a:schemeClr val="tx1"/>
                          </a:solidFill>
                          <a:effectLst/>
                          <a:latin typeface="Prompt" panose="00000500000000000000" pitchFamily="2" charset="-34"/>
                          <a:ea typeface="+mn-ea"/>
                          <a:cs typeface="Prompt" panose="00000500000000000000" pitchFamily="2" charset="-34"/>
                        </a:rPr>
                        <a:t>Où?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B5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1"/>
                          </a:solidFill>
                          <a:effectLst/>
                          <a:latin typeface="Prompt" panose="00000500000000000000" pitchFamily="2" charset="-34"/>
                          <a:cs typeface="Prompt" panose="00000500000000000000" pitchFamily="2" charset="-34"/>
                        </a:rPr>
                        <a:t>Quelle est la délimitation géographique de l’enquête?</a:t>
                      </a:r>
                      <a:endParaRPr lang="fr-CA" sz="1600">
                        <a:solidFill>
                          <a:schemeClr val="tx1"/>
                        </a:solidFill>
                        <a:effectLst/>
                        <a:latin typeface="Prompt" panose="00000500000000000000" pitchFamily="2" charset="-34"/>
                        <a:ea typeface="Calibri" panose="020F0502020204030204" pitchFamily="34" charset="0"/>
                        <a:cs typeface="Prompt" panose="000005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2C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1"/>
                          </a:solidFill>
                          <a:effectLst/>
                          <a:latin typeface="Prompt" panose="00000500000000000000" pitchFamily="2" charset="-34"/>
                          <a:cs typeface="Prompt" panose="00000500000000000000" pitchFamily="2" charset="-34"/>
                        </a:rPr>
                        <a:t>Le Québec</a:t>
                      </a:r>
                      <a:endParaRPr lang="fr-CA" sz="1600">
                        <a:solidFill>
                          <a:schemeClr val="tx1"/>
                        </a:solidFill>
                        <a:effectLst/>
                        <a:latin typeface="Prompt" panose="00000500000000000000" pitchFamily="2" charset="-34"/>
                        <a:ea typeface="Calibri" panose="020F0502020204030204" pitchFamily="34" charset="0"/>
                        <a:cs typeface="Prompt" panose="00000500000000000000" pitchFamily="2" charset="-34"/>
                      </a:endParaRP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D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316292"/>
                  </a:ext>
                </a:extLst>
              </a:tr>
              <a:tr h="9499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 b="1" kern="1200">
                          <a:solidFill>
                            <a:schemeClr val="tx2"/>
                          </a:solidFill>
                          <a:effectLst/>
                          <a:latin typeface="Prompt" panose="00000500000000000000" pitchFamily="2" charset="-34"/>
                          <a:ea typeface="+mn-ea"/>
                          <a:cs typeface="Prompt" panose="00000500000000000000" pitchFamily="2" charset="-34"/>
                        </a:rPr>
                        <a:t>Comment?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7C6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fr-CA" sz="1600">
                          <a:solidFill>
                            <a:schemeClr val="tx2"/>
                          </a:solidFill>
                          <a:effectLst/>
                          <a:latin typeface="Prompt"/>
                          <a:cs typeface="Prompt"/>
                        </a:rPr>
                        <a:t>Comment les manifestations du véganisme comme mouvement politique permettent-elles de prédire son évolution?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3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72000" lv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2250"/>
                        </a:spcAft>
                        <a:buNone/>
                      </a:pPr>
                      <a:r>
                        <a:rPr lang="fr-CA" sz="1600" kern="1200" noProof="0">
                          <a:solidFill>
                            <a:schemeClr val="tx2"/>
                          </a:solidFill>
                          <a:effectLst/>
                          <a:latin typeface="Prompt" panose="00000500000000000000" pitchFamily="2" charset="-34"/>
                          <a:ea typeface="+mn-ea"/>
                          <a:cs typeface="Prompt" panose="00000500000000000000" pitchFamily="2" charset="-34"/>
                        </a:rPr>
                        <a:t>Ces manifestations permettent de suivre les tendances parmi les consommateurs et l’évolution des revendications sociales et politiques.</a:t>
                      </a:r>
                    </a:p>
                  </a:txBody>
                  <a:tcPr marL="11734" marR="11734" marT="11734" marB="11734" anchor="ctr">
                    <a:lnL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3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186956"/>
                  </a:ext>
                </a:extLst>
              </a:tr>
            </a:tbl>
          </a:graphicData>
        </a:graphic>
      </p:graphicFrame>
      <p:pic>
        <p:nvPicPr>
          <p:cNvPr id="2" name="3 recherche documentaire theorie_08">
            <a:hlinkClick r:id="" action="ppaction://media"/>
            <a:extLst>
              <a:ext uri="{FF2B5EF4-FFF2-40B4-BE49-F238E27FC236}">
                <a16:creationId xmlns:a16="http://schemas.microsoft.com/office/drawing/2014/main" id="{63BD5CA8-D391-EF25-B503-52CCF9173ECE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82400" y="-127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6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0">
        <p:fade/>
      </p:transition>
    </mc:Choice>
    <mc:Fallback xmlns="">
      <p:transition spd="med" advTm="7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09A67D-942C-A5FF-EFB1-7B1FA653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phique 34">
            <a:extLst>
              <a:ext uri="{FF2B5EF4-FFF2-40B4-BE49-F238E27FC236}">
                <a16:creationId xmlns:a16="http://schemas.microsoft.com/office/drawing/2014/main" id="{E2A7EBEE-8E1B-A8CC-0446-2ED3006C6E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11472000" y="6138000"/>
            <a:ext cx="720000" cy="720000"/>
          </a:xfrm>
          <a:prstGeom prst="rect">
            <a:avLst/>
          </a:prstGeom>
        </p:spPr>
      </p:pic>
      <p:sp>
        <p:nvSpPr>
          <p:cNvPr id="3" name="Titre 3">
            <a:extLst>
              <a:ext uri="{FF2B5EF4-FFF2-40B4-BE49-F238E27FC236}">
                <a16:creationId xmlns:a16="http://schemas.microsoft.com/office/drawing/2014/main" id="{FBF250DB-B070-2C6C-88A2-786E712F08B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22838" y="198286"/>
            <a:ext cx="11277600" cy="1020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recherche documentaire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8AF723F-B51F-B490-BAEF-2A0F4E2B8D30}"/>
              </a:ext>
            </a:extLst>
          </p:cNvPr>
          <p:cNvGrpSpPr/>
          <p:nvPr/>
        </p:nvGrpSpPr>
        <p:grpSpPr>
          <a:xfrm>
            <a:off x="160157" y="178387"/>
            <a:ext cx="936000" cy="936000"/>
            <a:chOff x="160157" y="153000"/>
            <a:chExt cx="936000" cy="936000"/>
          </a:xfrm>
        </p:grpSpPr>
        <p:pic>
          <p:nvPicPr>
            <p:cNvPr id="6" name="Graphique 5">
              <a:extLst>
                <a:ext uri="{FF2B5EF4-FFF2-40B4-BE49-F238E27FC236}">
                  <a16:creationId xmlns:a16="http://schemas.microsoft.com/office/drawing/2014/main" id="{E057A5D2-D34B-245B-128D-23492413F655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60157" y="153000"/>
              <a:ext cx="936000" cy="936000"/>
            </a:xfrm>
            <a:prstGeom prst="rect">
              <a:avLst/>
            </a:prstGeom>
          </p:spPr>
        </p:pic>
        <p:sp>
          <p:nvSpPr>
            <p:cNvPr id="12" name="Sous-titre 4">
              <a:extLst>
                <a:ext uri="{FF2B5EF4-FFF2-40B4-BE49-F238E27FC236}">
                  <a16:creationId xmlns:a16="http://schemas.microsoft.com/office/drawing/2014/main" id="{85D11C91-FF70-E587-1E93-4AC686C9037F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332198" y="322507"/>
              <a:ext cx="591918" cy="5969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fr-CA" sz="45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Prompt Black" panose="00000A00000000000000" pitchFamily="2" charset="-34"/>
                  <a:ea typeface="+mn-ea"/>
                  <a:cs typeface="Prompt Black" panose="00000A00000000000000" pitchFamily="2" charset="-34"/>
                </a:rPr>
                <a:t>2</a:t>
              </a:r>
            </a:p>
          </p:txBody>
        </p:sp>
      </p:grpSp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73B04A3A-D10D-630D-B6D3-47DF2691A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CA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C281616-0987-2B82-69ED-CA195542AB6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34282" y="1839519"/>
            <a:ext cx="9984423" cy="1589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Identifier</a:t>
            </a:r>
            <a:r>
              <a:rPr lang="fr-CA" sz="2000">
                <a:solidFill>
                  <a:schemeClr val="tx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 les types de documents et les ressources susceptibles de vous apporter les informations nécessaires</a:t>
            </a:r>
          </a:p>
          <a:p>
            <a:pPr algn="l"/>
            <a:endParaRPr lang="fr-CA" sz="2000">
              <a:solidFill>
                <a:schemeClr val="tx2"/>
              </a:solidFill>
              <a:latin typeface="Prompt" panose="00000500000000000000" pitchFamily="2" charset="-34"/>
              <a:ea typeface="Times New Roman" panose="02020603050405020304" pitchFamily="18" charset="0"/>
              <a:cs typeface="Prompt" panose="00000500000000000000" pitchFamily="2" charset="-34"/>
            </a:endParaRPr>
          </a:p>
          <a:p>
            <a:pPr algn="l"/>
            <a:r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Cibler</a:t>
            </a:r>
            <a:r>
              <a:rPr lang="fr-CA" sz="2000">
                <a:solidFill>
                  <a:schemeClr val="tx2"/>
                </a:solidFill>
                <a:latin typeface="Prompt" panose="00000500000000000000" pitchFamily="2" charset="-34"/>
                <a:ea typeface="Times New Roman" panose="02020603050405020304" pitchFamily="18" charset="0"/>
                <a:cs typeface="Prompt" panose="00000500000000000000" pitchFamily="2" charset="-34"/>
              </a:rPr>
              <a:t> :</a:t>
            </a: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6F6F7E94-B3BF-D2EF-E357-75E4744C52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4679" y="1877619"/>
            <a:ext cx="897232" cy="216000"/>
          </a:xfrm>
          <a:prstGeom prst="rect">
            <a:avLst/>
          </a:prstGeom>
        </p:spPr>
      </p:pic>
      <p:pic>
        <p:nvPicPr>
          <p:cNvPr id="20" name="Graphique 19">
            <a:extLst>
              <a:ext uri="{FF2B5EF4-FFF2-40B4-BE49-F238E27FC236}">
                <a16:creationId xmlns:a16="http://schemas.microsoft.com/office/drawing/2014/main" id="{966280BF-66DA-0D26-D476-CB5652B2F8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37050" y="2953944"/>
            <a:ext cx="897232" cy="216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0E75763-47A9-EFFF-B1DD-DBCCC6242798}"/>
              </a:ext>
            </a:extLst>
          </p:cNvPr>
          <p:cNvSpPr txBox="1"/>
          <p:nvPr/>
        </p:nvSpPr>
        <p:spPr>
          <a:xfrm>
            <a:off x="2094388" y="3429000"/>
            <a:ext cx="83069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CA" sz="1800">
                <a:solidFill>
                  <a:schemeClr val="tx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Des</a:t>
            </a:r>
            <a:r>
              <a:rPr lang="fr-CA" sz="1800">
                <a:solidFill>
                  <a:srgbClr val="18080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 </a:t>
            </a:r>
            <a:r>
              <a:rPr lang="fr-CA" sz="1800" b="1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types précis</a:t>
            </a:r>
            <a:r>
              <a:rPr lang="fr-CA" sz="1800">
                <a:solidFill>
                  <a:srgbClr val="18080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 </a:t>
            </a:r>
            <a:r>
              <a:rPr lang="fr-CA" sz="1800">
                <a:solidFill>
                  <a:schemeClr val="tx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de documents (thèse, mémoire, document graphique, projet de loi)</a:t>
            </a:r>
          </a:p>
          <a:p>
            <a:pPr marL="0" indent="0">
              <a:buNone/>
            </a:pPr>
            <a:endParaRPr lang="fr-CA" sz="1800">
              <a:solidFill>
                <a:srgbClr val="180802"/>
              </a:solidFill>
              <a:effectLst/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1800">
                <a:solidFill>
                  <a:schemeClr val="tx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Des</a:t>
            </a:r>
            <a:r>
              <a:rPr lang="fr-CA" sz="1800">
                <a:solidFill>
                  <a:srgbClr val="18080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 </a:t>
            </a:r>
            <a:r>
              <a:rPr lang="fr-CA" sz="1800" b="1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ressources</a:t>
            </a:r>
            <a:r>
              <a:rPr lang="fr-CA" sz="1800">
                <a:solidFill>
                  <a:srgbClr val="18080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 </a:t>
            </a:r>
            <a:r>
              <a:rPr lang="fr-CA" sz="1800">
                <a:solidFill>
                  <a:schemeClr val="tx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dans lesquelles trouver ces documents (catalogue de bibliothèque, moteur de recherche sur Internet, encyclopédie en ligne)</a:t>
            </a:r>
          </a:p>
          <a:p>
            <a:pPr marL="0" indent="0">
              <a:buNone/>
            </a:pPr>
            <a:endParaRPr lang="fr-CA" sz="1800">
              <a:solidFill>
                <a:srgbClr val="180802"/>
              </a:solidFill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1800">
                <a:solidFill>
                  <a:schemeClr val="tx2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Des</a:t>
            </a:r>
            <a:r>
              <a:rPr lang="fr-CA" sz="1800">
                <a:solidFill>
                  <a:srgbClr val="180802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 </a:t>
            </a:r>
            <a:r>
              <a:rPr lang="fr-CA" sz="1800" b="1">
                <a:solidFill>
                  <a:schemeClr val="bg2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types de données</a:t>
            </a:r>
            <a:r>
              <a:rPr lang="fr-CA" sz="1800">
                <a:solidFill>
                  <a:srgbClr val="180802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 </a:t>
            </a:r>
            <a:r>
              <a:rPr lang="fr-CA" sz="1800">
                <a:solidFill>
                  <a:schemeClr val="tx2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(économiques, scientifiques, sociologiques, ethnographiques)</a:t>
            </a:r>
          </a:p>
        </p:txBody>
      </p:sp>
      <p:pic>
        <p:nvPicPr>
          <p:cNvPr id="27" name="Graphique 26">
            <a:extLst>
              <a:ext uri="{FF2B5EF4-FFF2-40B4-BE49-F238E27FC236}">
                <a16:creationId xmlns:a16="http://schemas.microsoft.com/office/drawing/2014/main" id="{629BABA4-4BCD-C21B-013C-014D83CB3D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909600" y="5075799"/>
            <a:ext cx="184788" cy="288000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2383557A-252E-3549-A49B-E81D342752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909600" y="4237238"/>
            <a:ext cx="184788" cy="288000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E0E270C9-D967-09D2-8CAC-783401BD7B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909600" y="3429000"/>
            <a:ext cx="184788" cy="288000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16349C03-33FD-AB29-C05D-D1333B5E07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0800000" flipV="1">
            <a:off x="0" y="5352825"/>
            <a:ext cx="720000" cy="720000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860CF251-57CA-0C07-33B2-35FAB9B3C2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138000"/>
            <a:ext cx="720000" cy="720000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50695C4D-2FEC-703F-E081-18869564D68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0800000" flipV="1">
            <a:off x="781050" y="6138000"/>
            <a:ext cx="720000" cy="720000"/>
          </a:xfrm>
          <a:prstGeom prst="rect">
            <a:avLst/>
          </a:prstGeom>
        </p:spPr>
      </p:pic>
      <p:pic>
        <p:nvPicPr>
          <p:cNvPr id="33" name="Graphique 32">
            <a:extLst>
              <a:ext uri="{FF2B5EF4-FFF2-40B4-BE49-F238E27FC236}">
                <a16:creationId xmlns:a16="http://schemas.microsoft.com/office/drawing/2014/main" id="{7784E544-D849-AAA7-5D45-3A0B47EAAEA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5400000" flipV="1">
            <a:off x="10692900" y="6138000"/>
            <a:ext cx="720000" cy="720000"/>
          </a:xfrm>
          <a:prstGeom prst="rect">
            <a:avLst/>
          </a:prstGeom>
        </p:spPr>
      </p:pic>
      <p:pic>
        <p:nvPicPr>
          <p:cNvPr id="34" name="Graphique 33">
            <a:extLst>
              <a:ext uri="{FF2B5EF4-FFF2-40B4-BE49-F238E27FC236}">
                <a16:creationId xmlns:a16="http://schemas.microsoft.com/office/drawing/2014/main" id="{0431F0CB-F5C1-8E74-C2E4-E30EDFB2395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5400000" flipV="1">
            <a:off x="11472000" y="5352825"/>
            <a:ext cx="720000" cy="720000"/>
          </a:xfrm>
          <a:prstGeom prst="rect">
            <a:avLst/>
          </a:prstGeom>
        </p:spPr>
      </p:pic>
      <p:pic>
        <p:nvPicPr>
          <p:cNvPr id="2" name="3 recherche documentaire theorie_09">
            <a:hlinkClick r:id="" action="ppaction://media"/>
            <a:extLst>
              <a:ext uri="{FF2B5EF4-FFF2-40B4-BE49-F238E27FC236}">
                <a16:creationId xmlns:a16="http://schemas.microsoft.com/office/drawing/2014/main" id="{91E8E864-DED2-33FE-7C7E-3E4CC8E445F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555002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8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Thème Office">
  <a:themeElements>
    <a:clrScheme name="Concours">
      <a:dk1>
        <a:srgbClr val="180802"/>
      </a:dk1>
      <a:lt1>
        <a:srgbClr val="F27B50"/>
      </a:lt1>
      <a:dk2>
        <a:srgbClr val="011818"/>
      </a:dk2>
      <a:lt2>
        <a:srgbClr val="078C8C"/>
      </a:lt2>
      <a:accent1>
        <a:srgbClr val="FF8786"/>
      </a:accent1>
      <a:accent2>
        <a:srgbClr val="1A0000"/>
      </a:accent2>
      <a:accent3>
        <a:srgbClr val="F59876"/>
      </a:accent3>
      <a:accent4>
        <a:srgbClr val="3FA9A9"/>
      </a:accent4>
      <a:accent5>
        <a:srgbClr val="FFA7A4"/>
      </a:accent5>
      <a:accent6>
        <a:srgbClr val="FFB7B6"/>
      </a:accent6>
      <a:hlink>
        <a:srgbClr val="F8B59C"/>
      </a:hlink>
      <a:folHlink>
        <a:srgbClr val="77C6C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38d4e0-b4fa-4b9a-bd8b-baec2b3c2208">
      <Terms xmlns="http://schemas.microsoft.com/office/infopath/2007/PartnerControls"/>
    </lcf76f155ced4ddcb4097134ff3c332f>
    <TaxCatchAll xmlns="4cd64bc9-e75a-4bbc-8217-c2b5051834c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7B4477454B3E498BDAC36111711218" ma:contentTypeVersion="11" ma:contentTypeDescription="Crée un document." ma:contentTypeScope="" ma:versionID="04ceb6154b3d1b0f275963d33b8f3a71">
  <xsd:schema xmlns:xsd="http://www.w3.org/2001/XMLSchema" xmlns:xs="http://www.w3.org/2001/XMLSchema" xmlns:p="http://schemas.microsoft.com/office/2006/metadata/properties" xmlns:ns2="c738d4e0-b4fa-4b9a-bd8b-baec2b3c2208" xmlns:ns3="4cd64bc9-e75a-4bbc-8217-c2b5051834cb" targetNamespace="http://schemas.microsoft.com/office/2006/metadata/properties" ma:root="true" ma:fieldsID="f9cd350b133f24954ca970f15e6ed20f" ns2:_="" ns3:_="">
    <xsd:import namespace="c738d4e0-b4fa-4b9a-bd8b-baec2b3c2208"/>
    <xsd:import namespace="4cd64bc9-e75a-4bbc-8217-c2b5051834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8d4e0-b4fa-4b9a-bd8b-baec2b3c2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4ee7099c-c430-4f29-be0f-2cf3fe7682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64bc9-e75a-4bbc-8217-c2b5051834c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132042-4afe-43cf-8574-5bf45ec31c52}" ma:internalName="TaxCatchAll" ma:showField="CatchAllData" ma:web="4cd64bc9-e75a-4bbc-8217-c2b5051834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85ED03-0985-4305-9E3E-08134170E17F}">
  <ds:schemaRefs>
    <ds:schemaRef ds:uri="4cd64bc9-e75a-4bbc-8217-c2b5051834cb"/>
    <ds:schemaRef ds:uri="c738d4e0-b4fa-4b9a-bd8b-baec2b3c220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E4FE2DA-0B94-4153-82FB-A446772837C4}">
  <ds:schemaRefs>
    <ds:schemaRef ds:uri="4cd64bc9-e75a-4bbc-8217-c2b5051834cb"/>
    <ds:schemaRef ds:uri="c738d4e0-b4fa-4b9a-bd8b-baec2b3c22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A81FA41-1B13-4A59-8F27-96098F0C7A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906</Words>
  <Application>Microsoft Office PowerPoint</Application>
  <PresentationFormat>Grand écran</PresentationFormat>
  <Paragraphs>164</Paragraphs>
  <Slides>17</Slides>
  <Notes>5</Notes>
  <HiddenSlides>0</HiddenSlides>
  <MMClips>13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Prompt</vt:lpstr>
      <vt:lpstr>Prompt Black</vt:lpstr>
      <vt:lpstr>Prompt Medium</vt:lpstr>
      <vt:lpstr>1_Thème Office</vt:lpstr>
      <vt:lpstr>Recherche documentaire :  théorie</vt:lpstr>
      <vt:lpstr>Sources documentaires</vt:lpstr>
      <vt:lpstr>Présentation PowerPoint</vt:lpstr>
      <vt:lpstr>Présentation PowerPoint</vt:lpstr>
      <vt:lpstr>Présentation PowerPoint</vt:lpstr>
      <vt:lpstr>Étapes de la recherche documentaire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Avant de vous lancer…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recherche documentaire</dc:title>
  <dc:creator>Boisjoly-Cousineau, Marilou</dc:creator>
  <cp:lastModifiedBy>Bouchetard-Aubus, Christel</cp:lastModifiedBy>
  <cp:revision>3</cp:revision>
  <dcterms:created xsi:type="dcterms:W3CDTF">2023-09-01T14:07:00Z</dcterms:created>
  <dcterms:modified xsi:type="dcterms:W3CDTF">2026-07-31T18:24:58Z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0x010100EE7B4477454B3E498BDAC36111711218</vt:lpwstr>
  </property>
  <property fmtid="{D5CDD505-2E9C-101B-9397-08002B2CF9AE}" pid="3" name="MediaServiceImageTags">
    <vt:lpwstr/>
  </property>
  <property fmtid="{D5CDD505-2E9C-101B-9397-08002B2CF9AE}" pid="4" name="Order">
    <vt:r8>153900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